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9" r:id="rId23"/>
    <p:sldId id="280" r:id="rId24"/>
    <p:sldId id="282" r:id="rId25"/>
    <p:sldId id="281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302" r:id="rId35"/>
    <p:sldId id="292" r:id="rId36"/>
    <p:sldId id="293" r:id="rId37"/>
    <p:sldId id="294" r:id="rId38"/>
    <p:sldId id="295" r:id="rId39"/>
    <p:sldId id="297" r:id="rId40"/>
    <p:sldId id="296" r:id="rId41"/>
    <p:sldId id="298" r:id="rId42"/>
    <p:sldId id="299" r:id="rId43"/>
    <p:sldId id="300" r:id="rId44"/>
  </p:sldIdLst>
  <p:sldSz cx="18288000" cy="10287000"/>
  <p:notesSz cx="6858000" cy="9144000"/>
  <p:defaultTextStyle>
    <a:defPPr lvl="0" rtl="0">
      <a:defRPr lang="ru-ru"/>
    </a:defPPr>
    <a:lvl1pPr marL="0" lvl="1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lvl="2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lvl="3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lvl="4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07F09"/>
    <a:srgbClr val="000000"/>
    <a:srgbClr val="F9F9F7"/>
    <a:srgbClr val="1E2105"/>
    <a:srgbClr val="F3F4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64" autoAdjust="0"/>
    <p:restoredTop sz="80250" autoAdjust="0"/>
  </p:normalViewPr>
  <p:slideViewPr>
    <p:cSldViewPr snapToGrid="0">
      <p:cViewPr varScale="1">
        <p:scale>
          <a:sx n="46" d="100"/>
          <a:sy n="46" d="100"/>
        </p:scale>
        <p:origin x="350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395D6E69-A1ED-4618-A165-DEB94FCA9F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5263E86-32E3-4D5A-9255-9211D1626F4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8995B2-64F8-412F-AEA3-BA0D845438A1}" type="datetimeFigureOut">
              <a:rPr lang="ru-RU" smtClean="0"/>
              <a:t>01.12.2023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2C059B1-51D7-425C-B90A-64F2B44407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F6D553-F92B-4D69-B613-0D3E4414B23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D8FC81-29DD-41D7-A5B5-60F5D134542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91310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47346-663F-4D2D-844F-89033C6122D1}" type="datetimeFigureOut">
              <a:rPr lang="ru-RU" smtClean="0"/>
              <a:t>01.12.2023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F077E2-C686-45F3-9A4E-810D9C69B44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5998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196148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4088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22627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6030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65778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27533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52289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16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43137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17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9711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18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4874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19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7613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962565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20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54519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21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83191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73837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38794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24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27910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25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00073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26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3390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27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3059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28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64475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29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40121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6925880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30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25232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31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78799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32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50781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33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52701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34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72187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35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128549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36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889154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37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404062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38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482405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39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343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086253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40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395901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41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566021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42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968458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43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93004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5585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15057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02079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9928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077E2-C686-45F3-9A4E-810D9C69B44A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0062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 1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Заголовок 61">
            <a:extLst>
              <a:ext uri="{FF2B5EF4-FFF2-40B4-BE49-F238E27FC236}">
                <a16:creationId xmlns:a16="http://schemas.microsoft.com/office/drawing/2014/main" id="{5D5F5A74-372F-4F1B-A8D6-C19F24AC9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334" y="4310475"/>
            <a:ext cx="8242301" cy="918972"/>
          </a:xfrm>
          <a:prstGeom prst="rect">
            <a:avLst/>
          </a:prstGeom>
          <a:effectLst>
            <a:outerShdw blurRad="50800" dist="38100" dir="5400000" algn="t" rotWithShape="0">
              <a:prstClr val="black"/>
            </a:outerShdw>
          </a:effectLst>
          <a:scene3d>
            <a:camera prst="orthographicFront">
              <a:rot lat="600000" lon="20399999" rev="21180000"/>
            </a:camera>
            <a:lightRig rig="threePt" dir="t"/>
          </a:scene3d>
        </p:spPr>
        <p:txBody>
          <a:bodyPr rtlCol="0"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5462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 1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Заголовок 61">
            <a:extLst>
              <a:ext uri="{FF2B5EF4-FFF2-40B4-BE49-F238E27FC236}">
                <a16:creationId xmlns:a16="http://schemas.microsoft.com/office/drawing/2014/main" id="{5D5F5A74-372F-4F1B-A8D6-C19F24AC9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6766" y="4534938"/>
            <a:ext cx="8243316" cy="918972"/>
          </a:xfrm>
          <a:prstGeom prst="rect">
            <a:avLst/>
          </a:prstGeom>
          <a:effectLst>
            <a:outerShdw blurRad="50800" dist="38100" dir="5400000" algn="t" rotWithShape="0">
              <a:prstClr val="black"/>
            </a:outerShdw>
          </a:effectLst>
          <a:scene3d>
            <a:camera prst="orthographicFront">
              <a:rot lat="0" lon="1799953" rev="0"/>
            </a:camera>
            <a:lightRig rig="threePt" dir="t"/>
          </a:scene3d>
        </p:spPr>
        <p:txBody>
          <a:bodyPr rtlCol="0"/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328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 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F0041C-B704-4753-8B6B-6FB28159D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3" y="4304114"/>
            <a:ext cx="15773400" cy="1988345"/>
          </a:xfrm>
          <a:prstGeom prst="rect">
            <a:avLst/>
          </a:prstGeom>
          <a:effectLst>
            <a:outerShdw blurRad="50800" dist="38100" dir="5400000" algn="t" rotWithShape="0">
              <a:prstClr val="black"/>
            </a:outerShdw>
          </a:effectLst>
          <a:scene3d>
            <a:camera prst="orthographicFront">
              <a:rot lat="21000000" lon="600000" rev="0"/>
            </a:camera>
            <a:lightRig rig="threePt" dir="t"/>
          </a:scene3d>
        </p:spPr>
        <p:txBody>
          <a:bodyPr rtlCol="0" anchor="ctr"/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33816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 2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F0041C-B704-4753-8B6B-6FB28159D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535" y="4496616"/>
            <a:ext cx="15773400" cy="1988345"/>
          </a:xfrm>
          <a:prstGeom prst="rect">
            <a:avLst/>
          </a:prstGeom>
          <a:effectLst>
            <a:outerShdw blurRad="50800" dist="38100" dir="5400000" algn="t" rotWithShape="0">
              <a:prstClr val="black"/>
            </a:outerShdw>
          </a:effectLst>
          <a:scene3d>
            <a:camera prst="orthographicFront">
              <a:rot lat="0" lon="21000000" rev="0"/>
            </a:camera>
            <a:lightRig rig="threePt" dir="t"/>
          </a:scene3d>
        </p:spPr>
        <p:txBody>
          <a:bodyPr rtlCol="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07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alphaModFix amt="80000"/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4893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0" r:id="rId3"/>
    <p:sldLayoutId id="2147483653" r:id="rId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://avia-simply.ru/kompressori-aviacionnih-gtd/" TargetMode="External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gle.com/imgres?imgurl=https%3A%2F%2Fkadry.mcfr.kz%2Fimages%2Farticles%2F2237%2Fimgonline-com-ua-Resize-jkJMKikUQr.jpg&amp;tbnid=i4acG76bANKo1M&amp;vet=12ahUKEwi_s-ua49eBAxWbLBAIHeMCDeQQMygCegQIARBf..i&amp;imgrefurl=https%3A%2F%2Fkadry.mcfr.kz%2Farticle%2F2237-rasshifrovka-podpisi&amp;docid=IG-o_r1jA4k3eM&amp;w=600&amp;h=408&amp;q=%D0%BF%D0%BE%D0%B4%D0%BF%D0%B8%D1%81%D1%8C%20%D0%B4%D0%BE%D0%BA%D1%83%D0%BC%D0%B5%D0%BD%D1%82%D0%BE%D0%B2&amp;hl=ru&amp;ved=2ahUKEwi_s-ua49eBAxWbLBAIHeMCDeQQMygCegQIARBf" TargetMode="Externa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4AFCF8AA-7043-CA1E-2EED-6201D258539C}"/>
              </a:ext>
            </a:extLst>
          </p:cNvPr>
          <p:cNvSpPr/>
          <p:nvPr/>
        </p:nvSpPr>
        <p:spPr>
          <a:xfrm>
            <a:off x="10250218" y="2800604"/>
            <a:ext cx="7312005" cy="28704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7" name="TextBox 1">
            <a:extLst>
              <a:ext uri="{FF2B5EF4-FFF2-40B4-BE49-F238E27FC236}">
                <a16:creationId xmlns:a16="http://schemas.microsoft.com/office/drawing/2014/main" id="{0AF9EE3E-E0AE-17EE-F354-EB3A06623E6F}"/>
              </a:ext>
            </a:extLst>
          </p:cNvPr>
          <p:cNvSpPr txBox="1"/>
          <p:nvPr/>
        </p:nvSpPr>
        <p:spPr>
          <a:xfrm>
            <a:off x="-6240265" y="3398952"/>
            <a:ext cx="116012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Gothic Medium" panose="020B0500000000000000" pitchFamily="34" charset="-128"/>
              </a:rPr>
              <a:t>Построение и оптимизация</a:t>
            </a:r>
            <a:r>
              <a:rPr lang="ru-RU" sz="6600" dirty="0">
                <a:latin typeface="Georgia" panose="02040502050405020303" pitchFamily="18" charset="0"/>
                <a:ea typeface="Yu Gothic Medium" panose="020B0500000000000000" pitchFamily="34" charset="-128"/>
              </a:rPr>
              <a:t> </a:t>
            </a:r>
          </a:p>
        </p:txBody>
      </p:sp>
      <p:sp>
        <p:nvSpPr>
          <p:cNvPr id="88" name="TextBox 2">
            <a:extLst>
              <a:ext uri="{FF2B5EF4-FFF2-40B4-BE49-F238E27FC236}">
                <a16:creationId xmlns:a16="http://schemas.microsoft.com/office/drawing/2014/main" id="{4BAF1B4D-D94F-5563-BDFB-B7EDC5815B0E}"/>
              </a:ext>
            </a:extLst>
          </p:cNvPr>
          <p:cNvSpPr txBox="1"/>
          <p:nvPr/>
        </p:nvSpPr>
        <p:spPr>
          <a:xfrm>
            <a:off x="-5533292" y="4589502"/>
            <a:ext cx="55332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Сетевого</a:t>
            </a:r>
          </a:p>
        </p:txBody>
      </p:sp>
      <p:sp>
        <p:nvSpPr>
          <p:cNvPr id="89" name="TextBox 3">
            <a:extLst>
              <a:ext uri="{FF2B5EF4-FFF2-40B4-BE49-F238E27FC236}">
                <a16:creationId xmlns:a16="http://schemas.microsoft.com/office/drawing/2014/main" id="{704AFA54-BD3B-0DCD-ED66-31EF53FF50A9}"/>
              </a:ext>
            </a:extLst>
          </p:cNvPr>
          <p:cNvSpPr txBox="1"/>
          <p:nvPr/>
        </p:nvSpPr>
        <p:spPr>
          <a:xfrm>
            <a:off x="-5610796" y="5763847"/>
            <a:ext cx="55332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Графика</a:t>
            </a:r>
          </a:p>
        </p:txBody>
      </p:sp>
      <p:sp>
        <p:nvSpPr>
          <p:cNvPr id="62" name="Прямоугольник 61">
            <a:extLst>
              <a:ext uri="{FF2B5EF4-FFF2-40B4-BE49-F238E27FC236}">
                <a16:creationId xmlns:a16="http://schemas.microsoft.com/office/drawing/2014/main" id="{5498EF4B-57B9-FD03-FB83-C830DBFEA0C4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7" name="Прямая со стрелкой 66">
            <a:extLst>
              <a:ext uri="{FF2B5EF4-FFF2-40B4-BE49-F238E27FC236}">
                <a16:creationId xmlns:a16="http://schemas.microsoft.com/office/drawing/2014/main" id="{2C6DCEBB-FE52-1E85-91EC-561ED0E0DB6A}"/>
              </a:ext>
            </a:extLst>
          </p:cNvPr>
          <p:cNvCxnSpPr>
            <a:cxnSpLocks/>
          </p:cNvCxnSpPr>
          <p:nvPr/>
        </p:nvCxnSpPr>
        <p:spPr>
          <a:xfrm>
            <a:off x="1988167" y="4146678"/>
            <a:ext cx="1298136" cy="99682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Прямая со стрелкой 69">
            <a:extLst>
              <a:ext uri="{FF2B5EF4-FFF2-40B4-BE49-F238E27FC236}">
                <a16:creationId xmlns:a16="http://schemas.microsoft.com/office/drawing/2014/main" id="{A1F0274B-D2FF-9049-EF2B-F947711BCCD6}"/>
              </a:ext>
            </a:extLst>
          </p:cNvPr>
          <p:cNvCxnSpPr>
            <a:cxnSpLocks/>
          </p:cNvCxnSpPr>
          <p:nvPr/>
        </p:nvCxnSpPr>
        <p:spPr>
          <a:xfrm>
            <a:off x="1763493" y="5143500"/>
            <a:ext cx="151009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Прямая со стрелкой 74">
            <a:extLst>
              <a:ext uri="{FF2B5EF4-FFF2-40B4-BE49-F238E27FC236}">
                <a16:creationId xmlns:a16="http://schemas.microsoft.com/office/drawing/2014/main" id="{E46BB514-C11C-B040-ECD2-BED4AD5868C9}"/>
              </a:ext>
            </a:extLst>
          </p:cNvPr>
          <p:cNvCxnSpPr>
            <a:cxnSpLocks/>
          </p:cNvCxnSpPr>
          <p:nvPr/>
        </p:nvCxnSpPr>
        <p:spPr>
          <a:xfrm flipV="1">
            <a:off x="1943924" y="5094120"/>
            <a:ext cx="1329668" cy="104620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Овал 1">
            <a:extLst>
              <a:ext uri="{FF2B5EF4-FFF2-40B4-BE49-F238E27FC236}">
                <a16:creationId xmlns:a16="http://schemas.microsoft.com/office/drawing/2014/main" id="{43DA798F-B65D-09DD-EA7C-A40D91CF2717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56" name="Прямая соединительная линия 55">
            <a:extLst>
              <a:ext uri="{FF2B5EF4-FFF2-40B4-BE49-F238E27FC236}">
                <a16:creationId xmlns:a16="http://schemas.microsoft.com/office/drawing/2014/main" id="{B4389167-6EAF-80A5-1B75-91676D9F112F}"/>
              </a:ext>
            </a:extLst>
          </p:cNvPr>
          <p:cNvCxnSpPr>
            <a:cxnSpLocks/>
            <a:stCxn id="49" idx="0"/>
            <a:endCxn id="49" idx="4"/>
          </p:cNvCxnSpPr>
          <p:nvPr/>
        </p:nvCxnSpPr>
        <p:spPr>
          <a:xfrm>
            <a:off x="1931213" y="3826183"/>
            <a:ext cx="0" cy="2634632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единительная линия 56">
            <a:extLst>
              <a:ext uri="{FF2B5EF4-FFF2-40B4-BE49-F238E27FC236}">
                <a16:creationId xmlns:a16="http://schemas.microsoft.com/office/drawing/2014/main" id="{98CCE6D7-CD2F-7A99-D301-CCECDE5FEC10}"/>
              </a:ext>
            </a:extLst>
          </p:cNvPr>
          <p:cNvCxnSpPr>
            <a:cxnSpLocks/>
            <a:stCxn id="49" idx="2"/>
            <a:endCxn id="49" idx="6"/>
          </p:cNvCxnSpPr>
          <p:nvPr/>
        </p:nvCxnSpPr>
        <p:spPr>
          <a:xfrm>
            <a:off x="601545" y="5143499"/>
            <a:ext cx="2659335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" name="Рисунок 173">
            <a:extLst>
              <a:ext uri="{FF2B5EF4-FFF2-40B4-BE49-F238E27FC236}">
                <a16:creationId xmlns:a16="http://schemas.microsoft.com/office/drawing/2014/main" id="{2784D8E2-4325-AC0B-2C09-7A5D258B80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98733">
            <a:off x="15054734" y="6871843"/>
            <a:ext cx="11056620" cy="11056620"/>
          </a:xfrm>
          <a:prstGeom prst="rect">
            <a:avLst/>
          </a:prstGeom>
        </p:spPr>
      </p:pic>
      <p:sp>
        <p:nvSpPr>
          <p:cNvPr id="175" name="TextBox 174">
            <a:extLst>
              <a:ext uri="{FF2B5EF4-FFF2-40B4-BE49-F238E27FC236}">
                <a16:creationId xmlns:a16="http://schemas.microsoft.com/office/drawing/2014/main" id="{03ADE5E3-E319-7D1F-B5D6-9F7D9F687BBA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endParaRPr lang="ru-RU" sz="6600" b="1" dirty="0">
              <a:solidFill>
                <a:schemeClr val="bg1"/>
              </a:solidFill>
            </a:endParaRPr>
          </a:p>
        </p:txBody>
      </p:sp>
      <p:cxnSp>
        <p:nvCxnSpPr>
          <p:cNvPr id="2" name="Прямая со стрелкой 1">
            <a:extLst>
              <a:ext uri="{FF2B5EF4-FFF2-40B4-BE49-F238E27FC236}">
                <a16:creationId xmlns:a16="http://schemas.microsoft.com/office/drawing/2014/main" id="{529DAF09-8F23-5E19-1B65-EC693E07986F}"/>
              </a:ext>
            </a:extLst>
          </p:cNvPr>
          <p:cNvCxnSpPr>
            <a:cxnSpLocks/>
          </p:cNvCxnSpPr>
          <p:nvPr/>
        </p:nvCxnSpPr>
        <p:spPr>
          <a:xfrm>
            <a:off x="6067920" y="9182534"/>
            <a:ext cx="889352" cy="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AB41C8A5-6D01-755C-314C-60A0D09DE179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Овал 0">
              <a:extLst>
                <a:ext uri="{FF2B5EF4-FFF2-40B4-BE49-F238E27FC236}">
                  <a16:creationId xmlns:a16="http://schemas.microsoft.com/office/drawing/2014/main" id="{18F6B2BB-EF09-4039-33EA-E1BC66B4D857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4" name="Прямая">
              <a:extLst>
                <a:ext uri="{FF2B5EF4-FFF2-40B4-BE49-F238E27FC236}">
                  <a16:creationId xmlns:a16="http://schemas.microsoft.com/office/drawing/2014/main" id="{D72A12DC-35C5-F96D-35DF-004A8A6B752C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Прямая">
              <a:extLst>
                <a:ext uri="{FF2B5EF4-FFF2-40B4-BE49-F238E27FC236}">
                  <a16:creationId xmlns:a16="http://schemas.microsoft.com/office/drawing/2014/main" id="{FD211FF1-D64F-800E-0CC1-4C9B17E91FCD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58EA2463-F480-F1D8-5759-28F37AE649F8}"/>
              </a:ext>
            </a:extLst>
          </p:cNvPr>
          <p:cNvGrpSpPr/>
          <p:nvPr/>
        </p:nvGrpSpPr>
        <p:grpSpPr>
          <a:xfrm rot="2760846">
            <a:off x="570107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1" name="Овал 0">
              <a:extLst>
                <a:ext uri="{FF2B5EF4-FFF2-40B4-BE49-F238E27FC236}">
                  <a16:creationId xmlns:a16="http://schemas.microsoft.com/office/drawing/2014/main" id="{761367FF-8E57-7925-1F16-3D4B6C3AB3D8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2" name="Прямая">
              <a:extLst>
                <a:ext uri="{FF2B5EF4-FFF2-40B4-BE49-F238E27FC236}">
                  <a16:creationId xmlns:a16="http://schemas.microsoft.com/office/drawing/2014/main" id="{DC8703E3-33DF-F0E4-7EF8-70CE3170DD13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">
              <a:extLst>
                <a:ext uri="{FF2B5EF4-FFF2-40B4-BE49-F238E27FC236}">
                  <a16:creationId xmlns:a16="http://schemas.microsoft.com/office/drawing/2014/main" id="{1523049C-DC87-C84C-6FDC-7C624EA6FAA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D9BE5B35-A985-605E-5510-407817A4BBB7}"/>
              </a:ext>
            </a:extLst>
          </p:cNvPr>
          <p:cNvCxnSpPr>
            <a:cxnSpLocks/>
          </p:cNvCxnSpPr>
          <p:nvPr/>
        </p:nvCxnSpPr>
        <p:spPr>
          <a:xfrm>
            <a:off x="6067920" y="9192783"/>
            <a:ext cx="889352" cy="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06338950-EC96-9C1C-3EBE-D813DB39F2B7}"/>
              </a:ext>
            </a:extLst>
          </p:cNvPr>
          <p:cNvGrpSpPr/>
          <p:nvPr/>
        </p:nvGrpSpPr>
        <p:grpSpPr>
          <a:xfrm rot="2760846">
            <a:off x="5654632" y="8399456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EA0FBA34-C7B5-D8EE-E6DD-AE2C36360384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5769F477-20D6-8856-F800-A61812E9244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88348C70-CBF5-3668-15CB-4FB45AE251C7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035D7118-0FB0-5AC6-EFD1-CAB5B6048493}"/>
              </a:ext>
            </a:extLst>
          </p:cNvPr>
          <p:cNvCxnSpPr>
            <a:cxnSpLocks/>
          </p:cNvCxnSpPr>
          <p:nvPr/>
        </p:nvCxnSpPr>
        <p:spPr>
          <a:xfrm>
            <a:off x="4756316" y="3754080"/>
            <a:ext cx="0" cy="659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64EC62C6-4717-01FD-EC39-9BCE3E27E56C}"/>
              </a:ext>
            </a:extLst>
          </p:cNvPr>
          <p:cNvCxnSpPr>
            <a:cxnSpLocks/>
          </p:cNvCxnSpPr>
          <p:nvPr/>
        </p:nvCxnSpPr>
        <p:spPr>
          <a:xfrm>
            <a:off x="4765281" y="4776286"/>
            <a:ext cx="0" cy="659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01ED8C84-A2DD-4040-D103-F7078523A999}"/>
              </a:ext>
            </a:extLst>
          </p:cNvPr>
          <p:cNvCxnSpPr>
            <a:cxnSpLocks/>
          </p:cNvCxnSpPr>
          <p:nvPr/>
        </p:nvCxnSpPr>
        <p:spPr>
          <a:xfrm>
            <a:off x="4765281" y="5873791"/>
            <a:ext cx="0" cy="659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882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20000"/>
    </mc:Choice>
    <mc:Fallback xmlns="">
      <p:transition spd="slow" advClick="0" advTm="1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63" presetClass="path" presetSubtype="0" accel="50000" decel="5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1.52778E-6 2.34568E-6 L 0.07274 -0.09769 " pathEditMode="relative" rAng="0" ptsTypes="AA">
                                      <p:cBhvr>
                                        <p:cTn id="20" dur="8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37" y="-4892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3" presetClass="path" presetSubtype="0" accel="50000" decel="5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animMotion origin="layout" path="M -4.86111E-6 7.40741E-7 L 0.60053 0.0091 " pathEditMode="relative" rAng="0" ptsTypes="AA">
                                      <p:cBhvr>
                                        <p:cTn id="25" dur="9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26" y="448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3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3.61111E-6 0 L 0.08151 0 " pathEditMode="relative" rAng="0" ptsTypes="AA">
                                      <p:cBhvr>
                                        <p:cTn id="29" dur="8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71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2.08333E-6 0 L 0.56241 0 " pathEditMode="relative" rAng="0" ptsTypes="AA">
                                      <p:cBhvr>
                                        <p:cTn id="34" dur="8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116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63" presetClass="path" presetSubtype="0" accel="50000" decel="5000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4.02778E-6 -3.20988E-6 L 0.06997 0.10232 " pathEditMode="relative" rAng="0" ptsTypes="AA">
                                      <p:cBhvr>
                                        <p:cTn id="38" dur="8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98" y="510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3" presetClass="path" presetSubtype="0" accel="50000" decel="50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animMotion origin="layout" path="M -1.25E-6 2.46914E-6 L 0.56623 2.46914E-6 " pathEditMode="relative" rAng="0" ptsTypes="AA">
                                      <p:cBhvr>
                                        <p:cTn id="43" dur="8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07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8" presetClass="emph" presetSubtype="0" accel="30000" decel="70000" fill="hold" nodeType="withEffect">
                                  <p:stCondLst>
                                    <p:cond delay="3800"/>
                                  </p:stCondLst>
                                  <p:childTnLst>
                                    <p:animRot by="-2700000">
                                      <p:cBhvr>
                                        <p:cTn id="4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accel="30000" decel="70000" fill="hold" nodeType="withEffect">
                                  <p:stCondLst>
                                    <p:cond delay="3800"/>
                                  </p:stCondLst>
                                  <p:childTnLst>
                                    <p:animRot by="-2700000">
                                      <p:cBhvr>
                                        <p:cTn id="4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decel="100000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animRot by="21600000">
                                      <p:cBhvr>
                                        <p:cTn id="49" dur="8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64" presetClass="path" presetSubtype="0" accel="50000" decel="50000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animMotion origin="layout" path="M -4.02778E-6 -1.23457E-6 L -0.14592 -0.23441 " pathEditMode="relative" rAng="0" ptsTypes="AA">
                                      <p:cBhvr>
                                        <p:cTn id="51" dur="6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00" y="-117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2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400"/>
                            </p:stCondLst>
                            <p:childTnLst>
                              <p:par>
                                <p:cTn id="71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83951E-6 L 0.06666 -2.83951E-6 " pathEditMode="relative" rAng="0" ptsTypes="AA">
                                      <p:cBhvr>
                                        <p:cTn id="72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700"/>
                            </p:stCondLst>
                            <p:childTnLst>
                              <p:par>
                                <p:cTn id="74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02778E-6 1.48148E-6 L 0.13846 0.00092 " pathEditMode="relative" rAng="0" ptsTypes="AA">
                                      <p:cBhvr>
                                        <p:cTn id="75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18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63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59259E-6 L 0.19783 0.00077 " pathEditMode="relative" rAng="0" ptsTypes="AA">
                                      <p:cBhvr>
                                        <p:cTn id="7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87" y="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300"/>
                            </p:stCondLst>
                            <p:childTnLst>
                              <p:par>
                                <p:cTn id="80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1.48148E-6 L 0.26875 0.00031 " pathEditMode="relative" rAng="0" ptsTypes="AA">
                                      <p:cBhvr>
                                        <p:cTn id="81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38" y="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87" grpId="0"/>
      <p:bldP spid="88" grpId="0"/>
      <p:bldP spid="89" grpId="0"/>
      <p:bldP spid="4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23C0684-58B3-F3E6-71B9-AD5E1103E3EC}"/>
              </a:ext>
            </a:extLst>
          </p:cNvPr>
          <p:cNvSpPr/>
          <p:nvPr/>
        </p:nvSpPr>
        <p:spPr>
          <a:xfrm>
            <a:off x="10249143" y="5623043"/>
            <a:ext cx="4795191" cy="32009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F47E901-67F5-7F07-9708-337EABFC0936}"/>
              </a:ext>
            </a:extLst>
          </p:cNvPr>
          <p:cNvSpPr/>
          <p:nvPr/>
        </p:nvSpPr>
        <p:spPr>
          <a:xfrm>
            <a:off x="9380999" y="2857915"/>
            <a:ext cx="4795191" cy="32009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Компрессоры авиационных ГТД. | АВИАЦИЯ, ПОНЯТНАЯ ВСЕМ.">
            <a:hlinkClick r:id="rId3"/>
            <a:extLst>
              <a:ext uri="{FF2B5EF4-FFF2-40B4-BE49-F238E27FC236}">
                <a16:creationId xmlns:a16="http://schemas.microsoft.com/office/drawing/2014/main" id="{EF064C65-B22D-CF63-BD39-C10AB44446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9415" y="2470968"/>
            <a:ext cx="4448933" cy="253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7E083B-56F5-95B7-31C0-32C38E8F29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1599" y="1975113"/>
            <a:ext cx="5603663" cy="3737643"/>
          </a:xfrm>
          <a:prstGeom prst="rect">
            <a:avLst/>
          </a:prstGeom>
        </p:spPr>
      </p:pic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82EC3532-685B-5503-054A-7E4845917570}"/>
              </a:ext>
            </a:extLst>
          </p:cNvPr>
          <p:cNvCxnSpPr>
            <a:cxnSpLocks/>
          </p:cNvCxnSpPr>
          <p:nvPr/>
        </p:nvCxnSpPr>
        <p:spPr>
          <a:xfrm flipV="1">
            <a:off x="8886014" y="7605260"/>
            <a:ext cx="0" cy="85276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42EC9EFB-9AB3-23EB-70D2-5A55813DDDB9}"/>
              </a:ext>
            </a:extLst>
          </p:cNvPr>
          <p:cNvCxnSpPr>
            <a:cxnSpLocks/>
          </p:cNvCxnSpPr>
          <p:nvPr/>
        </p:nvCxnSpPr>
        <p:spPr>
          <a:xfrm flipV="1">
            <a:off x="6423748" y="8702580"/>
            <a:ext cx="0" cy="985711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 стрелкой 52">
            <a:extLst>
              <a:ext uri="{FF2B5EF4-FFF2-40B4-BE49-F238E27FC236}">
                <a16:creationId xmlns:a16="http://schemas.microsoft.com/office/drawing/2014/main" id="{57634FEF-7DD3-9AED-80D6-61D8A2BC2DC2}"/>
              </a:ext>
            </a:extLst>
          </p:cNvPr>
          <p:cNvCxnSpPr>
            <a:cxnSpLocks/>
          </p:cNvCxnSpPr>
          <p:nvPr/>
        </p:nvCxnSpPr>
        <p:spPr>
          <a:xfrm flipV="1">
            <a:off x="8863183" y="8649516"/>
            <a:ext cx="0" cy="85276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E722F9B9-C5DE-7114-6BB1-46D9C82BD737}"/>
              </a:ext>
            </a:extLst>
          </p:cNvPr>
          <p:cNvCxnSpPr>
            <a:cxnSpLocks/>
          </p:cNvCxnSpPr>
          <p:nvPr/>
        </p:nvCxnSpPr>
        <p:spPr>
          <a:xfrm flipV="1">
            <a:off x="11234896" y="8839844"/>
            <a:ext cx="0" cy="645464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1B5D30A-DDEC-FBA8-A421-42F581598625}"/>
              </a:ext>
            </a:extLst>
          </p:cNvPr>
          <p:cNvSpPr txBox="1"/>
          <p:nvPr/>
        </p:nvSpPr>
        <p:spPr>
          <a:xfrm>
            <a:off x="5793134" y="6910124"/>
            <a:ext cx="13452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Время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CA698E1-3934-6889-548F-D49D68B68531}"/>
              </a:ext>
            </a:extLst>
          </p:cNvPr>
          <p:cNvSpPr txBox="1"/>
          <p:nvPr/>
        </p:nvSpPr>
        <p:spPr>
          <a:xfrm>
            <a:off x="8370042" y="7054686"/>
            <a:ext cx="10994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Труд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D5C5F12-61A7-C9A4-046F-A4EC394A812A}"/>
              </a:ext>
            </a:extLst>
          </p:cNvPr>
          <p:cNvSpPr txBox="1"/>
          <p:nvPr/>
        </p:nvSpPr>
        <p:spPr>
          <a:xfrm>
            <a:off x="10226693" y="6793076"/>
            <a:ext cx="28164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  <a:ea typeface="Yu Mincho" panose="02020400000000000000" pitchFamily="18" charset="-128"/>
              </a:rPr>
              <a:t>Материальные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B85C63E-4C06-A71A-FA20-687F0C133EC1}"/>
              </a:ext>
            </a:extLst>
          </p:cNvPr>
          <p:cNvSpPr txBox="1"/>
          <p:nvPr/>
        </p:nvSpPr>
        <p:spPr>
          <a:xfrm>
            <a:off x="10641576" y="7171734"/>
            <a:ext cx="19866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ресурсы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502532" y="842297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083836" y="8427720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638800" y="8427720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4" y="70377"/>
            <a:ext cx="317858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Работа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</p:cNvCxnSpPr>
          <p:nvPr/>
        </p:nvCxnSpPr>
        <p:spPr>
          <a:xfrm>
            <a:off x="1667775" y="5158409"/>
            <a:ext cx="159483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26430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9639967" y="9162576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14609" y="841613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13" name="Прямоугольник 112">
            <a:extLst>
              <a:ext uri="{FF2B5EF4-FFF2-40B4-BE49-F238E27FC236}">
                <a16:creationId xmlns:a16="http://schemas.microsoft.com/office/drawing/2014/main" id="{728510A5-4B16-A1DC-8C46-8F68382A7054}"/>
              </a:ext>
            </a:extLst>
          </p:cNvPr>
          <p:cNvSpPr/>
          <p:nvPr/>
        </p:nvSpPr>
        <p:spPr>
          <a:xfrm>
            <a:off x="5793134" y="6942716"/>
            <a:ext cx="1210576" cy="490628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4" name="Прямоугольник 113">
            <a:extLst>
              <a:ext uri="{FF2B5EF4-FFF2-40B4-BE49-F238E27FC236}">
                <a16:creationId xmlns:a16="http://schemas.microsoft.com/office/drawing/2014/main" id="{FFABA806-EC51-9BE2-55E4-CFF76C131923}"/>
              </a:ext>
            </a:extLst>
          </p:cNvPr>
          <p:cNvSpPr/>
          <p:nvPr/>
        </p:nvSpPr>
        <p:spPr>
          <a:xfrm>
            <a:off x="8389419" y="7082040"/>
            <a:ext cx="993190" cy="52322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5" name="Прямоугольник 114">
            <a:extLst>
              <a:ext uri="{FF2B5EF4-FFF2-40B4-BE49-F238E27FC236}">
                <a16:creationId xmlns:a16="http://schemas.microsoft.com/office/drawing/2014/main" id="{270A5D3A-E26F-EE44-180A-415233983D1D}"/>
              </a:ext>
            </a:extLst>
          </p:cNvPr>
          <p:cNvSpPr/>
          <p:nvPr/>
        </p:nvSpPr>
        <p:spPr>
          <a:xfrm>
            <a:off x="10261694" y="6840196"/>
            <a:ext cx="2600865" cy="85475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00AC212-85B2-DDBA-E5F5-0478B98F8C9F}"/>
              </a:ext>
            </a:extLst>
          </p:cNvPr>
          <p:cNvSpPr txBox="1"/>
          <p:nvPr/>
        </p:nvSpPr>
        <p:spPr>
          <a:xfrm>
            <a:off x="7688694" y="5766992"/>
            <a:ext cx="129082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Исполнитель</a:t>
            </a:r>
            <a:endParaRPr lang="ru-RU" dirty="0">
              <a:latin typeface="Georgia" panose="02040502050405020303" pitchFamily="18" charset="0"/>
            </a:endParaRPr>
          </a:p>
        </p:txBody>
      </p:sp>
      <p:cxnSp>
        <p:nvCxnSpPr>
          <p:cNvPr id="122" name="Прямая со стрелкой 121">
            <a:extLst>
              <a:ext uri="{FF2B5EF4-FFF2-40B4-BE49-F238E27FC236}">
                <a16:creationId xmlns:a16="http://schemas.microsoft.com/office/drawing/2014/main" id="{361EA0DA-8DAE-CB0D-4C56-992EF19FF2A4}"/>
              </a:ext>
            </a:extLst>
          </p:cNvPr>
          <p:cNvCxnSpPr>
            <a:cxnSpLocks/>
            <a:stCxn id="28" idx="0"/>
            <a:endCxn id="121" idx="1"/>
          </p:cNvCxnSpPr>
          <p:nvPr/>
        </p:nvCxnSpPr>
        <p:spPr>
          <a:xfrm flipV="1">
            <a:off x="6465740" y="6028602"/>
            <a:ext cx="1222954" cy="881522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682A87E8-7777-2C93-4EFB-5443D3DC5A95}"/>
              </a:ext>
            </a:extLst>
          </p:cNvPr>
          <p:cNvSpPr/>
          <p:nvPr/>
        </p:nvSpPr>
        <p:spPr>
          <a:xfrm>
            <a:off x="7678081" y="5835996"/>
            <a:ext cx="2415866" cy="42135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7" name="Прямая со стрелкой 126">
            <a:extLst>
              <a:ext uri="{FF2B5EF4-FFF2-40B4-BE49-F238E27FC236}">
                <a16:creationId xmlns:a16="http://schemas.microsoft.com/office/drawing/2014/main" id="{2747C750-5420-DA4E-0EB3-6CD5ADC5F99C}"/>
              </a:ext>
            </a:extLst>
          </p:cNvPr>
          <p:cNvCxnSpPr>
            <a:cxnSpLocks/>
            <a:stCxn id="114" idx="0"/>
            <a:endCxn id="124" idx="2"/>
          </p:cNvCxnSpPr>
          <p:nvPr/>
        </p:nvCxnSpPr>
        <p:spPr>
          <a:xfrm flipV="1">
            <a:off x="8886014" y="6257352"/>
            <a:ext cx="0" cy="82468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Прямая со стрелкой 129">
            <a:extLst>
              <a:ext uri="{FF2B5EF4-FFF2-40B4-BE49-F238E27FC236}">
                <a16:creationId xmlns:a16="http://schemas.microsoft.com/office/drawing/2014/main" id="{5567E684-81D6-E232-CFAA-879E695BFB4E}"/>
              </a:ext>
            </a:extLst>
          </p:cNvPr>
          <p:cNvCxnSpPr>
            <a:cxnSpLocks/>
            <a:stCxn id="115" idx="0"/>
            <a:endCxn id="124" idx="3"/>
          </p:cNvCxnSpPr>
          <p:nvPr/>
        </p:nvCxnSpPr>
        <p:spPr>
          <a:xfrm flipH="1" flipV="1">
            <a:off x="10093947" y="6046674"/>
            <a:ext cx="1468180" cy="793522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436C0FA-0E60-BDB7-B686-6CA2DC8A8B7D}"/>
              </a:ext>
            </a:extLst>
          </p:cNvPr>
          <p:cNvSpPr txBox="1"/>
          <p:nvPr/>
        </p:nvSpPr>
        <p:spPr>
          <a:xfrm>
            <a:off x="7077217" y="4283111"/>
            <a:ext cx="42092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Действительная работа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A8CD0037-1C01-AAF7-5F40-66EA1C17013A}"/>
              </a:ext>
            </a:extLst>
          </p:cNvPr>
          <p:cNvCxnSpPr>
            <a:cxnSpLocks/>
          </p:cNvCxnSpPr>
          <p:nvPr/>
        </p:nvCxnSpPr>
        <p:spPr>
          <a:xfrm flipV="1">
            <a:off x="6398422" y="7435587"/>
            <a:ext cx="0" cy="985711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812D1359-8DBD-E074-67FF-49E5E01F7AC5}"/>
              </a:ext>
            </a:extLst>
          </p:cNvPr>
          <p:cNvCxnSpPr>
            <a:cxnSpLocks/>
          </p:cNvCxnSpPr>
          <p:nvPr/>
        </p:nvCxnSpPr>
        <p:spPr>
          <a:xfrm flipV="1">
            <a:off x="11234896" y="7788526"/>
            <a:ext cx="0" cy="645464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>
            <a:extLst>
              <a:ext uri="{FF2B5EF4-FFF2-40B4-BE49-F238E27FC236}">
                <a16:creationId xmlns:a16="http://schemas.microsoft.com/office/drawing/2014/main" id="{03B1EAE2-E80B-1CDA-6572-167A6C9AF062}"/>
              </a:ext>
            </a:extLst>
          </p:cNvPr>
          <p:cNvCxnSpPr>
            <a:cxnSpLocks/>
          </p:cNvCxnSpPr>
          <p:nvPr/>
        </p:nvCxnSpPr>
        <p:spPr>
          <a:xfrm flipV="1">
            <a:off x="8858240" y="4821169"/>
            <a:ext cx="4943" cy="1014827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DEDA8F27-AE96-7794-7943-2D0C0F18E121}"/>
              </a:ext>
            </a:extLst>
          </p:cNvPr>
          <p:cNvSpPr/>
          <p:nvPr/>
        </p:nvSpPr>
        <p:spPr>
          <a:xfrm>
            <a:off x="7039953" y="4327837"/>
            <a:ext cx="4094408" cy="49345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8A4B6CF0-2658-0A09-8C0D-40B359933C7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61943" y="2717671"/>
            <a:ext cx="3292862" cy="322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60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6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 -0.00617 L -0.37378 -0.0017 L -0.36718 -0.0017 " pathEditMode="relative" rAng="0" ptsTypes="AAA">
                                      <p:cBhvr>
                                        <p:cTn id="15" dur="1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628" y="216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1.60494E-6 L -0.36962 0.00864 " pathEditMode="relative" rAng="0" ptsTypes="AA">
                                      <p:cBhvr>
                                        <p:cTn id="1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81" y="4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400"/>
                            </p:stCondLst>
                            <p:childTnLst>
                              <p:par>
                                <p:cTn id="19" presetID="0" presetClass="path" presetSubtype="0" decel="10000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36389 0.00864 L -0.3704 -0.02238 L -0.38333 -0.04892 L -0.39861 -0.06837 L -0.41475 -0.07825 L -0.44383 -0.09213 L -0.46154 -0.09507 L -0.4914 -0.10062 L -0.52369 -0.10186 L -0.54956 -0.10186 L -0.58255 -0.10186 L -0.63498 -0.10062 L -0.6809 -0.10062 " pathEditMode="relative" rAng="0" ptsTypes="AAAAAAAAAAAAA">
                                      <p:cBhvr>
                                        <p:cTn id="20" dur="9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51" y="-55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0" presetClass="path" presetSubtype="0" decel="10000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112 -0.04846 L 0.11476 -0.04877 L 0.17344 -0.04815 L 0.22752 -0.04645 L 0.27622 -0.04491 L 0.32579 -0.04429 L 0.37283 -0.04815 " pathEditMode="relative" rAng="0" ptsTypes="AAAAAAA">
                                      <p:cBhvr>
                                        <p:cTn id="23" dur="9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82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>
            <a:extLst>
              <a:ext uri="{FF2B5EF4-FFF2-40B4-BE49-F238E27FC236}">
                <a16:creationId xmlns:a16="http://schemas.microsoft.com/office/drawing/2014/main" id="{854B5229-0169-5EE8-E813-105AC18F0590}"/>
              </a:ext>
            </a:extLst>
          </p:cNvPr>
          <p:cNvSpPr txBox="1"/>
          <p:nvPr/>
        </p:nvSpPr>
        <p:spPr>
          <a:xfrm>
            <a:off x="7438254" y="4267787"/>
            <a:ext cx="33679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Фиктивная работа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B0E6D4E-7420-3F0E-A606-D350B1148372}"/>
              </a:ext>
            </a:extLst>
          </p:cNvPr>
          <p:cNvSpPr/>
          <p:nvPr/>
        </p:nvSpPr>
        <p:spPr>
          <a:xfrm>
            <a:off x="10154191" y="4821169"/>
            <a:ext cx="5620135" cy="434116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82EC3532-685B-5503-054A-7E4845917570}"/>
              </a:ext>
            </a:extLst>
          </p:cNvPr>
          <p:cNvCxnSpPr>
            <a:cxnSpLocks/>
          </p:cNvCxnSpPr>
          <p:nvPr/>
        </p:nvCxnSpPr>
        <p:spPr>
          <a:xfrm flipV="1">
            <a:off x="8886014" y="7605260"/>
            <a:ext cx="0" cy="85276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42EC9EFB-9AB3-23EB-70D2-5A55813DDDB9}"/>
              </a:ext>
            </a:extLst>
          </p:cNvPr>
          <p:cNvCxnSpPr>
            <a:cxnSpLocks/>
          </p:cNvCxnSpPr>
          <p:nvPr/>
        </p:nvCxnSpPr>
        <p:spPr>
          <a:xfrm flipV="1">
            <a:off x="6423748" y="8702580"/>
            <a:ext cx="0" cy="985711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 стрелкой 52">
            <a:extLst>
              <a:ext uri="{FF2B5EF4-FFF2-40B4-BE49-F238E27FC236}">
                <a16:creationId xmlns:a16="http://schemas.microsoft.com/office/drawing/2014/main" id="{57634FEF-7DD3-9AED-80D6-61D8A2BC2DC2}"/>
              </a:ext>
            </a:extLst>
          </p:cNvPr>
          <p:cNvCxnSpPr>
            <a:cxnSpLocks/>
          </p:cNvCxnSpPr>
          <p:nvPr/>
        </p:nvCxnSpPr>
        <p:spPr>
          <a:xfrm flipV="1">
            <a:off x="8863183" y="8649516"/>
            <a:ext cx="0" cy="85276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E722F9B9-C5DE-7114-6BB1-46D9C82BD737}"/>
              </a:ext>
            </a:extLst>
          </p:cNvPr>
          <p:cNvCxnSpPr>
            <a:cxnSpLocks/>
          </p:cNvCxnSpPr>
          <p:nvPr/>
        </p:nvCxnSpPr>
        <p:spPr>
          <a:xfrm flipV="1">
            <a:off x="11234896" y="8839844"/>
            <a:ext cx="0" cy="645464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1B5D30A-DDEC-FBA8-A421-42F581598625}"/>
              </a:ext>
            </a:extLst>
          </p:cNvPr>
          <p:cNvSpPr txBox="1"/>
          <p:nvPr/>
        </p:nvSpPr>
        <p:spPr>
          <a:xfrm>
            <a:off x="5793134" y="6910124"/>
            <a:ext cx="13452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Время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CA698E1-3934-6889-548F-D49D68B68531}"/>
              </a:ext>
            </a:extLst>
          </p:cNvPr>
          <p:cNvSpPr txBox="1"/>
          <p:nvPr/>
        </p:nvSpPr>
        <p:spPr>
          <a:xfrm>
            <a:off x="8370042" y="7054686"/>
            <a:ext cx="10994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Труд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D5C5F12-61A7-C9A4-046F-A4EC394A812A}"/>
              </a:ext>
            </a:extLst>
          </p:cNvPr>
          <p:cNvSpPr txBox="1"/>
          <p:nvPr/>
        </p:nvSpPr>
        <p:spPr>
          <a:xfrm>
            <a:off x="10226693" y="6793076"/>
            <a:ext cx="28164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  <a:ea typeface="Yu Mincho" panose="02020400000000000000" pitchFamily="18" charset="-128"/>
              </a:rPr>
              <a:t>Материальные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B85C63E-4C06-A71A-FA20-687F0C133EC1}"/>
              </a:ext>
            </a:extLst>
          </p:cNvPr>
          <p:cNvSpPr txBox="1"/>
          <p:nvPr/>
        </p:nvSpPr>
        <p:spPr>
          <a:xfrm>
            <a:off x="10641576" y="7171734"/>
            <a:ext cx="19866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ресурсы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502532" y="842297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083836" y="8427720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638800" y="8427720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4" y="70377"/>
            <a:ext cx="317858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Работа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</p:cNvCxnSpPr>
          <p:nvPr/>
        </p:nvCxnSpPr>
        <p:spPr>
          <a:xfrm>
            <a:off x="1667775" y="5158409"/>
            <a:ext cx="159483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26430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9639967" y="9162576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14609" y="841613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13" name="Прямоугольник 112">
            <a:extLst>
              <a:ext uri="{FF2B5EF4-FFF2-40B4-BE49-F238E27FC236}">
                <a16:creationId xmlns:a16="http://schemas.microsoft.com/office/drawing/2014/main" id="{728510A5-4B16-A1DC-8C46-8F68382A7054}"/>
              </a:ext>
            </a:extLst>
          </p:cNvPr>
          <p:cNvSpPr/>
          <p:nvPr/>
        </p:nvSpPr>
        <p:spPr>
          <a:xfrm>
            <a:off x="5793134" y="6942716"/>
            <a:ext cx="1210576" cy="490628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4" name="Прямоугольник 113">
            <a:extLst>
              <a:ext uri="{FF2B5EF4-FFF2-40B4-BE49-F238E27FC236}">
                <a16:creationId xmlns:a16="http://schemas.microsoft.com/office/drawing/2014/main" id="{FFABA806-EC51-9BE2-55E4-CFF76C131923}"/>
              </a:ext>
            </a:extLst>
          </p:cNvPr>
          <p:cNvSpPr/>
          <p:nvPr/>
        </p:nvSpPr>
        <p:spPr>
          <a:xfrm>
            <a:off x="8389419" y="7082040"/>
            <a:ext cx="993190" cy="52322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5" name="Прямоугольник 114">
            <a:extLst>
              <a:ext uri="{FF2B5EF4-FFF2-40B4-BE49-F238E27FC236}">
                <a16:creationId xmlns:a16="http://schemas.microsoft.com/office/drawing/2014/main" id="{270A5D3A-E26F-EE44-180A-415233983D1D}"/>
              </a:ext>
            </a:extLst>
          </p:cNvPr>
          <p:cNvSpPr/>
          <p:nvPr/>
        </p:nvSpPr>
        <p:spPr>
          <a:xfrm>
            <a:off x="10261694" y="6840196"/>
            <a:ext cx="2600865" cy="85475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00AC212-85B2-DDBA-E5F5-0478B98F8C9F}"/>
              </a:ext>
            </a:extLst>
          </p:cNvPr>
          <p:cNvSpPr txBox="1"/>
          <p:nvPr/>
        </p:nvSpPr>
        <p:spPr>
          <a:xfrm>
            <a:off x="7688694" y="5766992"/>
            <a:ext cx="129082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Исполнитель</a:t>
            </a:r>
            <a:endParaRPr lang="ru-RU" dirty="0">
              <a:latin typeface="Georgia" panose="02040502050405020303" pitchFamily="18" charset="0"/>
            </a:endParaRPr>
          </a:p>
        </p:txBody>
      </p:sp>
      <p:cxnSp>
        <p:nvCxnSpPr>
          <p:cNvPr id="122" name="Прямая со стрелкой 121">
            <a:extLst>
              <a:ext uri="{FF2B5EF4-FFF2-40B4-BE49-F238E27FC236}">
                <a16:creationId xmlns:a16="http://schemas.microsoft.com/office/drawing/2014/main" id="{361EA0DA-8DAE-CB0D-4C56-992EF19FF2A4}"/>
              </a:ext>
            </a:extLst>
          </p:cNvPr>
          <p:cNvCxnSpPr>
            <a:cxnSpLocks/>
            <a:stCxn id="28" idx="0"/>
            <a:endCxn id="121" idx="1"/>
          </p:cNvCxnSpPr>
          <p:nvPr/>
        </p:nvCxnSpPr>
        <p:spPr>
          <a:xfrm flipV="1">
            <a:off x="6465740" y="6028602"/>
            <a:ext cx="1222954" cy="881522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682A87E8-7777-2C93-4EFB-5443D3DC5A95}"/>
              </a:ext>
            </a:extLst>
          </p:cNvPr>
          <p:cNvSpPr/>
          <p:nvPr/>
        </p:nvSpPr>
        <p:spPr>
          <a:xfrm>
            <a:off x="7678081" y="5835996"/>
            <a:ext cx="2415866" cy="42135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7" name="Прямая со стрелкой 126">
            <a:extLst>
              <a:ext uri="{FF2B5EF4-FFF2-40B4-BE49-F238E27FC236}">
                <a16:creationId xmlns:a16="http://schemas.microsoft.com/office/drawing/2014/main" id="{2747C750-5420-DA4E-0EB3-6CD5ADC5F99C}"/>
              </a:ext>
            </a:extLst>
          </p:cNvPr>
          <p:cNvCxnSpPr>
            <a:cxnSpLocks/>
            <a:stCxn id="114" idx="0"/>
            <a:endCxn id="124" idx="2"/>
          </p:cNvCxnSpPr>
          <p:nvPr/>
        </p:nvCxnSpPr>
        <p:spPr>
          <a:xfrm flipV="1">
            <a:off x="8886014" y="6257352"/>
            <a:ext cx="0" cy="82468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Прямая со стрелкой 129">
            <a:extLst>
              <a:ext uri="{FF2B5EF4-FFF2-40B4-BE49-F238E27FC236}">
                <a16:creationId xmlns:a16="http://schemas.microsoft.com/office/drawing/2014/main" id="{5567E684-81D6-E232-CFAA-879E695BFB4E}"/>
              </a:ext>
            </a:extLst>
          </p:cNvPr>
          <p:cNvCxnSpPr>
            <a:cxnSpLocks/>
            <a:stCxn id="115" idx="0"/>
            <a:endCxn id="124" idx="3"/>
          </p:cNvCxnSpPr>
          <p:nvPr/>
        </p:nvCxnSpPr>
        <p:spPr>
          <a:xfrm flipH="1" flipV="1">
            <a:off x="10093947" y="6046674"/>
            <a:ext cx="1468180" cy="793522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A8CD0037-1C01-AAF7-5F40-66EA1C17013A}"/>
              </a:ext>
            </a:extLst>
          </p:cNvPr>
          <p:cNvCxnSpPr>
            <a:cxnSpLocks/>
          </p:cNvCxnSpPr>
          <p:nvPr/>
        </p:nvCxnSpPr>
        <p:spPr>
          <a:xfrm flipV="1">
            <a:off x="6398422" y="7435587"/>
            <a:ext cx="0" cy="985711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812D1359-8DBD-E074-67FF-49E5E01F7AC5}"/>
              </a:ext>
            </a:extLst>
          </p:cNvPr>
          <p:cNvCxnSpPr>
            <a:cxnSpLocks/>
          </p:cNvCxnSpPr>
          <p:nvPr/>
        </p:nvCxnSpPr>
        <p:spPr>
          <a:xfrm flipV="1">
            <a:off x="11234896" y="7788526"/>
            <a:ext cx="0" cy="645464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>
            <a:extLst>
              <a:ext uri="{FF2B5EF4-FFF2-40B4-BE49-F238E27FC236}">
                <a16:creationId xmlns:a16="http://schemas.microsoft.com/office/drawing/2014/main" id="{03B1EAE2-E80B-1CDA-6572-167A6C9AF062}"/>
              </a:ext>
            </a:extLst>
          </p:cNvPr>
          <p:cNvCxnSpPr>
            <a:cxnSpLocks/>
          </p:cNvCxnSpPr>
          <p:nvPr/>
        </p:nvCxnSpPr>
        <p:spPr>
          <a:xfrm flipV="1">
            <a:off x="8858240" y="4821169"/>
            <a:ext cx="4943" cy="1014827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DEDA8F27-AE96-7794-7943-2D0C0F18E121}"/>
              </a:ext>
            </a:extLst>
          </p:cNvPr>
          <p:cNvSpPr/>
          <p:nvPr/>
        </p:nvSpPr>
        <p:spPr>
          <a:xfrm>
            <a:off x="7401400" y="4327838"/>
            <a:ext cx="3240176" cy="44857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444AFF3-9BFD-4782-D4BC-C8A43A11F8D1}"/>
              </a:ext>
            </a:extLst>
          </p:cNvPr>
          <p:cNvCxnSpPr>
            <a:cxnSpLocks/>
          </p:cNvCxnSpPr>
          <p:nvPr/>
        </p:nvCxnSpPr>
        <p:spPr>
          <a:xfrm>
            <a:off x="5638800" y="5368294"/>
            <a:ext cx="7234372" cy="2402396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73226DC7-E505-7DF8-B162-82609E43C9FA}"/>
              </a:ext>
            </a:extLst>
          </p:cNvPr>
          <p:cNvCxnSpPr>
            <a:cxnSpLocks/>
          </p:cNvCxnSpPr>
          <p:nvPr/>
        </p:nvCxnSpPr>
        <p:spPr>
          <a:xfrm flipV="1">
            <a:off x="5583723" y="5299637"/>
            <a:ext cx="7278836" cy="2218218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3F585A3D-7E4D-3EDA-53C2-B2F0A7851EC1}"/>
              </a:ext>
            </a:extLst>
          </p:cNvPr>
          <p:cNvSpPr/>
          <p:nvPr/>
        </p:nvSpPr>
        <p:spPr>
          <a:xfrm>
            <a:off x="8699995" y="5188862"/>
            <a:ext cx="360904" cy="110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D13AD3DF-F7E4-1B69-E5AE-06862F2A8A76}"/>
              </a:ext>
            </a:extLst>
          </p:cNvPr>
          <p:cNvSpPr/>
          <p:nvPr/>
        </p:nvSpPr>
        <p:spPr>
          <a:xfrm>
            <a:off x="8677788" y="5394039"/>
            <a:ext cx="360904" cy="120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21A6F31A-5CA8-33B1-4C95-A2722C2811E4}"/>
              </a:ext>
            </a:extLst>
          </p:cNvPr>
          <p:cNvSpPr/>
          <p:nvPr/>
        </p:nvSpPr>
        <p:spPr>
          <a:xfrm>
            <a:off x="8677788" y="5623976"/>
            <a:ext cx="360904" cy="120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05AB75A1-2D28-08F2-D1D2-7DB2826F70E1}"/>
              </a:ext>
            </a:extLst>
          </p:cNvPr>
          <p:cNvSpPr/>
          <p:nvPr/>
        </p:nvSpPr>
        <p:spPr>
          <a:xfrm>
            <a:off x="8677788" y="4985412"/>
            <a:ext cx="360904" cy="96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16AEC4BC-4B9C-F4E0-C21F-987F112B3F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512" y="1530853"/>
            <a:ext cx="3561560" cy="3561560"/>
          </a:xfrm>
          <a:prstGeom prst="rect">
            <a:avLst/>
          </a:prstGeom>
        </p:spPr>
      </p:pic>
      <p:pic>
        <p:nvPicPr>
          <p:cNvPr id="2050" name="Picture 2" descr="Что значит расшифровка подписи — MЦФЭР Кадры и Охрана труда⏩">
            <a:hlinkClick r:id="rId6"/>
            <a:extLst>
              <a:ext uri="{FF2B5EF4-FFF2-40B4-BE49-F238E27FC236}">
                <a16:creationId xmlns:a16="http://schemas.microsoft.com/office/drawing/2014/main" id="{58B21F05-E09C-D127-7AB7-3BE12165F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7665" y="1555883"/>
            <a:ext cx="5158572" cy="3523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742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4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7222E-6 -8.64198E-7 L 0.12222 0.00478 " pathEditMode="relative" rAng="0" ptsTypes="AA">
                                      <p:cBhvr>
                                        <p:cTn id="22" dur="6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11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3.58025E-6 L -0.08759 0.0034 " pathEditMode="relative" rAng="0" ptsTypes="AA">
                                      <p:cBhvr>
                                        <p:cTn id="29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84" y="1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97A753D-5657-CEFE-2339-720DF40B0BE9}"/>
              </a:ext>
            </a:extLst>
          </p:cNvPr>
          <p:cNvSpPr/>
          <p:nvPr/>
        </p:nvSpPr>
        <p:spPr>
          <a:xfrm>
            <a:off x="9649113" y="5418447"/>
            <a:ext cx="5620135" cy="434116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82EC3532-685B-5503-054A-7E4845917570}"/>
              </a:ext>
            </a:extLst>
          </p:cNvPr>
          <p:cNvCxnSpPr>
            <a:cxnSpLocks/>
          </p:cNvCxnSpPr>
          <p:nvPr/>
        </p:nvCxnSpPr>
        <p:spPr>
          <a:xfrm flipV="1">
            <a:off x="8886014" y="7605260"/>
            <a:ext cx="0" cy="85276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42EC9EFB-9AB3-23EB-70D2-5A55813DDDB9}"/>
              </a:ext>
            </a:extLst>
          </p:cNvPr>
          <p:cNvCxnSpPr>
            <a:cxnSpLocks/>
          </p:cNvCxnSpPr>
          <p:nvPr/>
        </p:nvCxnSpPr>
        <p:spPr>
          <a:xfrm flipV="1">
            <a:off x="6423748" y="8702580"/>
            <a:ext cx="0" cy="985711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 стрелкой 52">
            <a:extLst>
              <a:ext uri="{FF2B5EF4-FFF2-40B4-BE49-F238E27FC236}">
                <a16:creationId xmlns:a16="http://schemas.microsoft.com/office/drawing/2014/main" id="{57634FEF-7DD3-9AED-80D6-61D8A2BC2DC2}"/>
              </a:ext>
            </a:extLst>
          </p:cNvPr>
          <p:cNvCxnSpPr>
            <a:cxnSpLocks/>
          </p:cNvCxnSpPr>
          <p:nvPr/>
        </p:nvCxnSpPr>
        <p:spPr>
          <a:xfrm flipV="1">
            <a:off x="8863183" y="8649516"/>
            <a:ext cx="0" cy="85276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E722F9B9-C5DE-7114-6BB1-46D9C82BD737}"/>
              </a:ext>
            </a:extLst>
          </p:cNvPr>
          <p:cNvCxnSpPr>
            <a:cxnSpLocks/>
          </p:cNvCxnSpPr>
          <p:nvPr/>
        </p:nvCxnSpPr>
        <p:spPr>
          <a:xfrm flipV="1">
            <a:off x="11234896" y="8839844"/>
            <a:ext cx="0" cy="645464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1B5D30A-DDEC-FBA8-A421-42F581598625}"/>
              </a:ext>
            </a:extLst>
          </p:cNvPr>
          <p:cNvSpPr txBox="1"/>
          <p:nvPr/>
        </p:nvSpPr>
        <p:spPr>
          <a:xfrm>
            <a:off x="5793134" y="6910123"/>
            <a:ext cx="1276946" cy="525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Время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CA698E1-3934-6889-548F-D49D68B68531}"/>
              </a:ext>
            </a:extLst>
          </p:cNvPr>
          <p:cNvSpPr txBox="1"/>
          <p:nvPr/>
        </p:nvSpPr>
        <p:spPr>
          <a:xfrm>
            <a:off x="8370042" y="7054686"/>
            <a:ext cx="10994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Труд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D5C5F12-61A7-C9A4-046F-A4EC394A812A}"/>
              </a:ext>
            </a:extLst>
          </p:cNvPr>
          <p:cNvSpPr txBox="1"/>
          <p:nvPr/>
        </p:nvSpPr>
        <p:spPr>
          <a:xfrm>
            <a:off x="10226693" y="6793076"/>
            <a:ext cx="28164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  <a:ea typeface="Yu Mincho" panose="02020400000000000000" pitchFamily="18" charset="-128"/>
              </a:rPr>
              <a:t>Материальные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B85C63E-4C06-A71A-FA20-687F0C133EC1}"/>
              </a:ext>
            </a:extLst>
          </p:cNvPr>
          <p:cNvSpPr txBox="1"/>
          <p:nvPr/>
        </p:nvSpPr>
        <p:spPr>
          <a:xfrm>
            <a:off x="10641576" y="7171734"/>
            <a:ext cx="19866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ресурсы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502532" y="842297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083836" y="8427720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638800" y="8427720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4" y="70377"/>
            <a:ext cx="317858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Работа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</p:cNvCxnSpPr>
          <p:nvPr/>
        </p:nvCxnSpPr>
        <p:spPr>
          <a:xfrm>
            <a:off x="1667775" y="5158409"/>
            <a:ext cx="159483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26430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9639967" y="9162576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14609" y="841613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13" name="Прямоугольник 112">
            <a:extLst>
              <a:ext uri="{FF2B5EF4-FFF2-40B4-BE49-F238E27FC236}">
                <a16:creationId xmlns:a16="http://schemas.microsoft.com/office/drawing/2014/main" id="{728510A5-4B16-A1DC-8C46-8F68382A7054}"/>
              </a:ext>
            </a:extLst>
          </p:cNvPr>
          <p:cNvSpPr/>
          <p:nvPr/>
        </p:nvSpPr>
        <p:spPr>
          <a:xfrm>
            <a:off x="5793134" y="6942716"/>
            <a:ext cx="1210576" cy="490628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4" name="Прямоугольник 113">
            <a:extLst>
              <a:ext uri="{FF2B5EF4-FFF2-40B4-BE49-F238E27FC236}">
                <a16:creationId xmlns:a16="http://schemas.microsoft.com/office/drawing/2014/main" id="{FFABA806-EC51-9BE2-55E4-CFF76C131923}"/>
              </a:ext>
            </a:extLst>
          </p:cNvPr>
          <p:cNvSpPr/>
          <p:nvPr/>
        </p:nvSpPr>
        <p:spPr>
          <a:xfrm>
            <a:off x="8389419" y="7082040"/>
            <a:ext cx="993190" cy="52322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5" name="Прямоугольник 114">
            <a:extLst>
              <a:ext uri="{FF2B5EF4-FFF2-40B4-BE49-F238E27FC236}">
                <a16:creationId xmlns:a16="http://schemas.microsoft.com/office/drawing/2014/main" id="{270A5D3A-E26F-EE44-180A-415233983D1D}"/>
              </a:ext>
            </a:extLst>
          </p:cNvPr>
          <p:cNvSpPr/>
          <p:nvPr/>
        </p:nvSpPr>
        <p:spPr>
          <a:xfrm>
            <a:off x="10261694" y="6840196"/>
            <a:ext cx="2600865" cy="85475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00AC212-85B2-DDBA-E5F5-0478B98F8C9F}"/>
              </a:ext>
            </a:extLst>
          </p:cNvPr>
          <p:cNvSpPr txBox="1"/>
          <p:nvPr/>
        </p:nvSpPr>
        <p:spPr>
          <a:xfrm>
            <a:off x="7688694" y="5766992"/>
            <a:ext cx="129082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Исполнитель</a:t>
            </a:r>
            <a:endParaRPr lang="ru-RU" dirty="0">
              <a:latin typeface="Georgia" panose="02040502050405020303" pitchFamily="18" charset="0"/>
            </a:endParaRPr>
          </a:p>
        </p:txBody>
      </p:sp>
      <p:cxnSp>
        <p:nvCxnSpPr>
          <p:cNvPr id="122" name="Прямая со стрелкой 121">
            <a:extLst>
              <a:ext uri="{FF2B5EF4-FFF2-40B4-BE49-F238E27FC236}">
                <a16:creationId xmlns:a16="http://schemas.microsoft.com/office/drawing/2014/main" id="{361EA0DA-8DAE-CB0D-4C56-992EF19FF2A4}"/>
              </a:ext>
            </a:extLst>
          </p:cNvPr>
          <p:cNvCxnSpPr>
            <a:cxnSpLocks/>
            <a:stCxn id="28" idx="0"/>
          </p:cNvCxnSpPr>
          <p:nvPr/>
        </p:nvCxnSpPr>
        <p:spPr>
          <a:xfrm flipV="1">
            <a:off x="6431607" y="4811110"/>
            <a:ext cx="1379345" cy="2099013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682A87E8-7777-2C93-4EFB-5443D3DC5A95}"/>
              </a:ext>
            </a:extLst>
          </p:cNvPr>
          <p:cNvSpPr/>
          <p:nvPr/>
        </p:nvSpPr>
        <p:spPr>
          <a:xfrm>
            <a:off x="7678081" y="5835996"/>
            <a:ext cx="2415866" cy="42135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7" name="Прямая со стрелкой 126">
            <a:extLst>
              <a:ext uri="{FF2B5EF4-FFF2-40B4-BE49-F238E27FC236}">
                <a16:creationId xmlns:a16="http://schemas.microsoft.com/office/drawing/2014/main" id="{2747C750-5420-DA4E-0EB3-6CD5ADC5F99C}"/>
              </a:ext>
            </a:extLst>
          </p:cNvPr>
          <p:cNvCxnSpPr>
            <a:cxnSpLocks/>
            <a:stCxn id="114" idx="0"/>
            <a:endCxn id="124" idx="2"/>
          </p:cNvCxnSpPr>
          <p:nvPr/>
        </p:nvCxnSpPr>
        <p:spPr>
          <a:xfrm flipV="1">
            <a:off x="8886014" y="6257352"/>
            <a:ext cx="0" cy="82468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Прямая со стрелкой 129">
            <a:extLst>
              <a:ext uri="{FF2B5EF4-FFF2-40B4-BE49-F238E27FC236}">
                <a16:creationId xmlns:a16="http://schemas.microsoft.com/office/drawing/2014/main" id="{5567E684-81D6-E232-CFAA-879E695BFB4E}"/>
              </a:ext>
            </a:extLst>
          </p:cNvPr>
          <p:cNvCxnSpPr>
            <a:cxnSpLocks/>
            <a:stCxn id="115" idx="0"/>
            <a:endCxn id="124" idx="3"/>
          </p:cNvCxnSpPr>
          <p:nvPr/>
        </p:nvCxnSpPr>
        <p:spPr>
          <a:xfrm flipH="1" flipV="1">
            <a:off x="10093947" y="6046674"/>
            <a:ext cx="1468180" cy="793522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A8CD0037-1C01-AAF7-5F40-66EA1C17013A}"/>
              </a:ext>
            </a:extLst>
          </p:cNvPr>
          <p:cNvCxnSpPr>
            <a:cxnSpLocks/>
          </p:cNvCxnSpPr>
          <p:nvPr/>
        </p:nvCxnSpPr>
        <p:spPr>
          <a:xfrm flipV="1">
            <a:off x="6398422" y="7435587"/>
            <a:ext cx="0" cy="985711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488">
            <a:extLst>
              <a:ext uri="{FF2B5EF4-FFF2-40B4-BE49-F238E27FC236}">
                <a16:creationId xmlns:a16="http://schemas.microsoft.com/office/drawing/2014/main" id="{812D1359-8DBD-E074-67FF-49E5E01F7AC5}"/>
              </a:ext>
            </a:extLst>
          </p:cNvPr>
          <p:cNvCxnSpPr>
            <a:cxnSpLocks/>
          </p:cNvCxnSpPr>
          <p:nvPr/>
        </p:nvCxnSpPr>
        <p:spPr>
          <a:xfrm flipV="1">
            <a:off x="11234896" y="7788526"/>
            <a:ext cx="0" cy="645464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>
            <a:extLst>
              <a:ext uri="{FF2B5EF4-FFF2-40B4-BE49-F238E27FC236}">
                <a16:creationId xmlns:a16="http://schemas.microsoft.com/office/drawing/2014/main" id="{03B1EAE2-E80B-1CDA-6572-167A6C9AF062}"/>
              </a:ext>
            </a:extLst>
          </p:cNvPr>
          <p:cNvCxnSpPr>
            <a:cxnSpLocks/>
          </p:cNvCxnSpPr>
          <p:nvPr/>
        </p:nvCxnSpPr>
        <p:spPr>
          <a:xfrm flipV="1">
            <a:off x="8858240" y="4821169"/>
            <a:ext cx="4943" cy="1014827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DEDA8F27-AE96-7794-7943-2D0C0F18E121}"/>
              </a:ext>
            </a:extLst>
          </p:cNvPr>
          <p:cNvSpPr/>
          <p:nvPr/>
        </p:nvSpPr>
        <p:spPr>
          <a:xfrm>
            <a:off x="7801355" y="4327837"/>
            <a:ext cx="2003295" cy="49345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444AFF3-9BFD-4782-D4BC-C8A43A11F8D1}"/>
              </a:ext>
            </a:extLst>
          </p:cNvPr>
          <p:cNvCxnSpPr>
            <a:cxnSpLocks/>
          </p:cNvCxnSpPr>
          <p:nvPr/>
        </p:nvCxnSpPr>
        <p:spPr>
          <a:xfrm>
            <a:off x="8549640" y="5299637"/>
            <a:ext cx="4323532" cy="2471053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73226DC7-E505-7DF8-B162-82609E43C9FA}"/>
              </a:ext>
            </a:extLst>
          </p:cNvPr>
          <p:cNvCxnSpPr>
            <a:cxnSpLocks/>
          </p:cNvCxnSpPr>
          <p:nvPr/>
        </p:nvCxnSpPr>
        <p:spPr>
          <a:xfrm flipV="1">
            <a:off x="8287433" y="5299637"/>
            <a:ext cx="4575126" cy="2305623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6CAFE7FD-CEF8-52FC-0352-2E9C4D481EBF}"/>
              </a:ext>
            </a:extLst>
          </p:cNvPr>
          <p:cNvSpPr txBox="1"/>
          <p:nvPr/>
        </p:nvSpPr>
        <p:spPr>
          <a:xfrm>
            <a:off x="7829991" y="4287890"/>
            <a:ext cx="19746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Ожидание</a:t>
            </a:r>
            <a:endParaRPr lang="ru-RU" sz="2800" dirty="0">
              <a:latin typeface="Georgia" panose="02040502050405020303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8421BDA-25A8-0933-7031-992DB45BE1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873" y="1866157"/>
            <a:ext cx="4755080" cy="2953632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D94CC7CF-ED02-7073-9F45-27D51F0C0F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144" y="1867222"/>
            <a:ext cx="3938176" cy="295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541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5" presetClass="path" presetSubtype="0" accel="6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7 5.55112E-17 L -0.1395 -0.00015 " pathEditMode="relative" rAng="0" ptsTypes="AA">
                                      <p:cBhvr>
                                        <p:cTn id="12" dur="7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79" y="-1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61429" decel="3857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5.55112E-17 L 0.11215 0.00015 " pathEditMode="relative" rAng="0" ptsTypes="AA">
                                      <p:cBhvr>
                                        <p:cTn id="14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animBg="1"/>
      <p:bldP spid="114" grpId="0" animBg="1"/>
      <p:bldP spid="115" grpId="0" animBg="1"/>
      <p:bldP spid="124" grpId="0" animBg="1"/>
      <p:bldP spid="4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CAAEEAE-E0E8-04B9-E950-6DEA33CE0F2B}"/>
              </a:ext>
            </a:extLst>
          </p:cNvPr>
          <p:cNvSpPr/>
          <p:nvPr/>
        </p:nvSpPr>
        <p:spPr>
          <a:xfrm>
            <a:off x="10183874" y="2710700"/>
            <a:ext cx="6534406" cy="46965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F21575E-0607-3E70-660E-386FE475767B}"/>
              </a:ext>
            </a:extLst>
          </p:cNvPr>
          <p:cNvSpPr txBox="1"/>
          <p:nvPr/>
        </p:nvSpPr>
        <p:spPr>
          <a:xfrm>
            <a:off x="-5650379" y="4565623"/>
            <a:ext cx="113007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Событие – это результат выполнения одной или нескольких работ. Событие на графике по времени является мгновенным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2745F83-F3B1-0480-959B-CA8F49EEFBB5}"/>
              </a:ext>
            </a:extLst>
          </p:cNvPr>
          <p:cNvSpPr/>
          <p:nvPr/>
        </p:nvSpPr>
        <p:spPr>
          <a:xfrm>
            <a:off x="9734870" y="6623846"/>
            <a:ext cx="5165163" cy="4051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E7AFE68-5926-FCA5-F485-BAE6EBCDE528}"/>
              </a:ext>
            </a:extLst>
          </p:cNvPr>
          <p:cNvSpPr txBox="1"/>
          <p:nvPr/>
        </p:nvSpPr>
        <p:spPr>
          <a:xfrm>
            <a:off x="5553751" y="8900966"/>
            <a:ext cx="19391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Исходное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11A681D-02B5-368B-B655-E5001932A315}"/>
              </a:ext>
            </a:extLst>
          </p:cNvPr>
          <p:cNvSpPr txBox="1"/>
          <p:nvPr/>
        </p:nvSpPr>
        <p:spPr>
          <a:xfrm>
            <a:off x="10464513" y="8806499"/>
            <a:ext cx="28714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 err="1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Заверша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30BE755-5112-50EA-F536-4F15E33EB0CD}"/>
              </a:ext>
            </a:extLst>
          </p:cNvPr>
          <p:cNvSpPr txBox="1"/>
          <p:nvPr/>
        </p:nvSpPr>
        <p:spPr>
          <a:xfrm>
            <a:off x="10714589" y="9089078"/>
            <a:ext cx="13098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 err="1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ющее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6BE8BA3-049B-38F8-F63E-70345C27BD98}"/>
              </a:ext>
            </a:extLst>
          </p:cNvPr>
          <p:cNvSpPr txBox="1"/>
          <p:nvPr/>
        </p:nvSpPr>
        <p:spPr>
          <a:xfrm>
            <a:off x="6298041" y="8900966"/>
            <a:ext cx="286073" cy="478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i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1B1255F-1995-ADD2-D4A8-4268DEB05BC7}"/>
              </a:ext>
            </a:extLst>
          </p:cNvPr>
          <p:cNvSpPr txBox="1"/>
          <p:nvPr/>
        </p:nvSpPr>
        <p:spPr>
          <a:xfrm>
            <a:off x="11147966" y="8902550"/>
            <a:ext cx="2860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j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914A335-5A1F-64A3-15F9-D61A25303D6C}"/>
              </a:ext>
            </a:extLst>
          </p:cNvPr>
          <p:cNvSpPr txBox="1"/>
          <p:nvPr/>
        </p:nvSpPr>
        <p:spPr>
          <a:xfrm>
            <a:off x="8303614" y="8900966"/>
            <a:ext cx="12486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Метка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502532" y="842297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083836" y="8427720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638800" y="8427720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4" y="70377"/>
            <a:ext cx="368379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Событие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-1" y="3344284"/>
            <a:ext cx="4810783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</p:cNvCxnSpPr>
          <p:nvPr/>
        </p:nvCxnSpPr>
        <p:spPr>
          <a:xfrm flipV="1">
            <a:off x="3264354" y="5093157"/>
            <a:ext cx="1475286" cy="178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08761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916001" y="7967904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7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639243" y="9235680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14609" y="841613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59" name="Прямая со стрелкой 58">
            <a:extLst>
              <a:ext uri="{FF2B5EF4-FFF2-40B4-BE49-F238E27FC236}">
                <a16:creationId xmlns:a16="http://schemas.microsoft.com/office/drawing/2014/main" id="{0621AC64-CF18-8799-7C57-F45B78797B8E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8891077" y="7900186"/>
            <a:ext cx="0" cy="518869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6853621D-93F8-D30B-99DF-D83111BAFB3C}"/>
              </a:ext>
            </a:extLst>
          </p:cNvPr>
          <p:cNvSpPr/>
          <p:nvPr/>
        </p:nvSpPr>
        <p:spPr>
          <a:xfrm>
            <a:off x="8209235" y="7353936"/>
            <a:ext cx="1298010" cy="54625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B73C57B0-FAC4-A3AE-2D72-7BB10824BCB1}"/>
              </a:ext>
            </a:extLst>
          </p:cNvPr>
          <p:cNvCxnSpPr>
            <a:cxnSpLocks/>
          </p:cNvCxnSpPr>
          <p:nvPr/>
        </p:nvCxnSpPr>
        <p:spPr>
          <a:xfrm>
            <a:off x="4817335" y="4581928"/>
            <a:ext cx="0" cy="95410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9663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17000" decel="8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45679E-6 L 0.57422 0.00155 " pathEditMode="relative" rAng="0" ptsTypes="AA">
                                      <p:cBhvr>
                                        <p:cTn id="6" dur="11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07" y="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3.58025E-6 L -0.00355 -0.14861 " pathEditMode="relative" rAng="0" ptsTypes="AA">
                                      <p:cBhvr>
                                        <p:cTn id="10" dur="6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" y="-74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7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7 4.07407E-6 L -0.00095 -0.12053 " pathEditMode="relative" rAng="0" ptsTypes="AA">
                                      <p:cBhvr>
                                        <p:cTn id="21" dur="7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6034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1.35802E-6 L -0.00121 -0.11991 " pathEditMode="relative" rAng="0" ptsTypes="AA">
                                      <p:cBhvr>
                                        <p:cTn id="23" dur="8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" y="-60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02778E-6 3.58025E-6 L -0.09566 -0.00571 " pathEditMode="relative" rAng="0" ptsTypes="AA">
                                      <p:cBhvr>
                                        <p:cTn id="27" dur="7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83" y="-2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6 0.01158 L 0.08698 0.01158 " pathEditMode="relative" rAng="0" ptsTypes="AA">
                                      <p:cBhvr>
                                        <p:cTn id="30" dur="7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7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-6.17284E-7 L 0.15244 -0.01589 " pathEditMode="relative" rAng="0" ptsTypes="AA">
                                      <p:cBhvr>
                                        <p:cTn id="32" dur="7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08" y="-8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74" grpId="0"/>
      <p:bldP spid="75" grpId="0"/>
      <p:bldP spid="77" grpId="0"/>
      <p:bldP spid="66" grpId="0"/>
      <p:bldP spid="68" grpId="0"/>
      <p:bldP spid="58" grpId="0"/>
      <p:bldP spid="6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2F578F6-16E0-4D64-9AFB-D829AD0E1B3F}"/>
              </a:ext>
            </a:extLst>
          </p:cNvPr>
          <p:cNvSpPr/>
          <p:nvPr/>
        </p:nvSpPr>
        <p:spPr>
          <a:xfrm>
            <a:off x="9953415" y="3383645"/>
            <a:ext cx="7505967" cy="35984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89E0C9-D86B-AD1D-40FA-8335B6163FD7}"/>
              </a:ext>
            </a:extLst>
          </p:cNvPr>
          <p:cNvSpPr txBox="1"/>
          <p:nvPr/>
        </p:nvSpPr>
        <p:spPr>
          <a:xfrm>
            <a:off x="-6298163" y="4611215"/>
            <a:ext cx="12596326" cy="993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Calibri" panose="020F0502020204030204" pitchFamily="34" charset="0"/>
              </a:rPr>
              <a:t>Путь – время, которое будет затрачено для прохождения между начальным каким-либо событием(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Calibri" panose="020F0502020204030204" pitchFamily="34" charset="0"/>
              </a:rPr>
              <a:t>i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Calibri" panose="020F0502020204030204" pitchFamily="34" charset="0"/>
              </a:rPr>
              <a:t>) и конечным(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Calibri" panose="020F0502020204030204" pitchFamily="34" charset="0"/>
              </a:rPr>
              <a:t>j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Calibri" panose="020F0502020204030204" pitchFamily="34" charset="0"/>
              </a:rPr>
              <a:t>).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502532" y="842297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083836" y="8427720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638800" y="8427720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4" y="70377"/>
            <a:ext cx="368379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Путь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-1" y="3344284"/>
            <a:ext cx="4810779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</p:cNvCxnSpPr>
          <p:nvPr/>
        </p:nvCxnSpPr>
        <p:spPr>
          <a:xfrm flipV="1">
            <a:off x="3264354" y="5093157"/>
            <a:ext cx="1475286" cy="178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21757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916001" y="7967904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8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639243" y="9235680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14609" y="841613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BB231000-DE42-D4AA-0F73-3FFCC0EBFC87}"/>
              </a:ext>
            </a:extLst>
          </p:cNvPr>
          <p:cNvCxnSpPr>
            <a:cxnSpLocks/>
          </p:cNvCxnSpPr>
          <p:nvPr/>
        </p:nvCxnSpPr>
        <p:spPr>
          <a:xfrm>
            <a:off x="4810778" y="4611215"/>
            <a:ext cx="7" cy="99392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808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4.93827E-6 L 0.60955 -0.00802 " pathEditMode="relative" rAng="0" ptsTypes="AA">
                                      <p:cBhvr>
                                        <p:cTn id="6" dur="9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77" y="-4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Прямая со стрелкой 55">
            <a:extLst>
              <a:ext uri="{FF2B5EF4-FFF2-40B4-BE49-F238E27FC236}">
                <a16:creationId xmlns:a16="http://schemas.microsoft.com/office/drawing/2014/main" id="{B8FA7F34-3DDB-3EE2-A92E-F805207757F5}"/>
              </a:ext>
            </a:extLst>
          </p:cNvPr>
          <p:cNvCxnSpPr>
            <a:cxnSpLocks/>
          </p:cNvCxnSpPr>
          <p:nvPr/>
        </p:nvCxnSpPr>
        <p:spPr>
          <a:xfrm>
            <a:off x="5891779" y="5808798"/>
            <a:ext cx="533204" cy="801599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Прямая со стрелкой 59">
            <a:extLst>
              <a:ext uri="{FF2B5EF4-FFF2-40B4-BE49-F238E27FC236}">
                <a16:creationId xmlns:a16="http://schemas.microsoft.com/office/drawing/2014/main" id="{89928C92-1EFF-BC8A-5E11-A8B0D6FA17C3}"/>
              </a:ext>
            </a:extLst>
          </p:cNvPr>
          <p:cNvCxnSpPr>
            <a:cxnSpLocks/>
          </p:cNvCxnSpPr>
          <p:nvPr/>
        </p:nvCxnSpPr>
        <p:spPr>
          <a:xfrm>
            <a:off x="7189649" y="7109927"/>
            <a:ext cx="1555408" cy="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>
            <a:extLst>
              <a:ext uri="{FF2B5EF4-FFF2-40B4-BE49-F238E27FC236}">
                <a16:creationId xmlns:a16="http://schemas.microsoft.com/office/drawing/2014/main" id="{469C953D-3AF7-F53D-D614-1773F3CDED49}"/>
              </a:ext>
            </a:extLst>
          </p:cNvPr>
          <p:cNvCxnSpPr>
            <a:cxnSpLocks/>
            <a:endCxn id="25" idx="5"/>
          </p:cNvCxnSpPr>
          <p:nvPr/>
        </p:nvCxnSpPr>
        <p:spPr>
          <a:xfrm flipV="1">
            <a:off x="9500316" y="5894189"/>
            <a:ext cx="852259" cy="1048527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9611645" y="4353436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7192949" y="4358178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4747913" y="4358178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3" y="70377"/>
            <a:ext cx="483488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Параметры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</p:cNvCxnSpPr>
          <p:nvPr/>
        </p:nvCxnSpPr>
        <p:spPr>
          <a:xfrm flipV="1">
            <a:off x="3264354" y="5093157"/>
            <a:ext cx="1475286" cy="178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676519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916001" y="7967904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9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8748356" y="5166138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4786966" y="4329915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7212303" y="4329915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6316421" y="5117808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9623722" y="4346594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44" name="Овал 43">
            <a:extLst>
              <a:ext uri="{FF2B5EF4-FFF2-40B4-BE49-F238E27FC236}">
                <a16:creationId xmlns:a16="http://schemas.microsoft.com/office/drawing/2014/main" id="{CE6983BF-19CA-9C36-C3F7-A06EA0F9EC5D}"/>
              </a:ext>
            </a:extLst>
          </p:cNvPr>
          <p:cNvSpPr/>
          <p:nvPr/>
        </p:nvSpPr>
        <p:spPr>
          <a:xfrm>
            <a:off x="4761177" y="4365447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068F28DB-96C8-0D52-BE55-419868FB2C3D}"/>
              </a:ext>
            </a:extLst>
          </p:cNvPr>
          <p:cNvGrpSpPr/>
          <p:nvPr/>
        </p:nvGrpSpPr>
        <p:grpSpPr>
          <a:xfrm rot="2760846">
            <a:off x="4773254" y="4358605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7" name="Овал 0">
              <a:extLst>
                <a:ext uri="{FF2B5EF4-FFF2-40B4-BE49-F238E27FC236}">
                  <a16:creationId xmlns:a16="http://schemas.microsoft.com/office/drawing/2014/main" id="{84766216-AE22-BCAC-1DB7-C22CBFC715C4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48" name="Прямая">
              <a:extLst>
                <a:ext uri="{FF2B5EF4-FFF2-40B4-BE49-F238E27FC236}">
                  <a16:creationId xmlns:a16="http://schemas.microsoft.com/office/drawing/2014/main" id="{F1A605AD-F8FB-A3B7-FF33-C07C91ABCBCD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Прямая">
              <a:extLst>
                <a:ext uri="{FF2B5EF4-FFF2-40B4-BE49-F238E27FC236}">
                  <a16:creationId xmlns:a16="http://schemas.microsoft.com/office/drawing/2014/main" id="{1BCBACD3-8679-D0C9-85CD-D33E944B8E3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Овал 49">
            <a:extLst>
              <a:ext uri="{FF2B5EF4-FFF2-40B4-BE49-F238E27FC236}">
                <a16:creationId xmlns:a16="http://schemas.microsoft.com/office/drawing/2014/main" id="{62A3125D-34D9-A64C-6CB2-08BF4A3669A4}"/>
              </a:ext>
            </a:extLst>
          </p:cNvPr>
          <p:cNvSpPr/>
          <p:nvPr/>
        </p:nvSpPr>
        <p:spPr>
          <a:xfrm>
            <a:off x="4747243" y="4365447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68837208-AE4D-898D-226A-11A5193DF366}"/>
              </a:ext>
            </a:extLst>
          </p:cNvPr>
          <p:cNvGrpSpPr/>
          <p:nvPr/>
        </p:nvGrpSpPr>
        <p:grpSpPr>
          <a:xfrm rot="2760846">
            <a:off x="4759320" y="4358605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2" name="Овал 0">
              <a:extLst>
                <a:ext uri="{FF2B5EF4-FFF2-40B4-BE49-F238E27FC236}">
                  <a16:creationId xmlns:a16="http://schemas.microsoft.com/office/drawing/2014/main" id="{10DA38E8-0476-99B3-81A8-02F61B72D3A7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54" name="Прямая">
              <a:extLst>
                <a:ext uri="{FF2B5EF4-FFF2-40B4-BE49-F238E27FC236}">
                  <a16:creationId xmlns:a16="http://schemas.microsoft.com/office/drawing/2014/main" id="{F9A8D1A4-2D98-77B6-C6D3-CBE73637BD30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Прямая">
              <a:extLst>
                <a:ext uri="{FF2B5EF4-FFF2-40B4-BE49-F238E27FC236}">
                  <a16:creationId xmlns:a16="http://schemas.microsoft.com/office/drawing/2014/main" id="{04BA5A5A-F609-25F7-22DC-6BB499824D05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15CB34D6-E9EE-C867-D85C-E7873BA5F029}"/>
              </a:ext>
            </a:extLst>
          </p:cNvPr>
          <p:cNvSpPr txBox="1"/>
          <p:nvPr/>
        </p:nvSpPr>
        <p:spPr>
          <a:xfrm>
            <a:off x="8929935" y="3968715"/>
            <a:ext cx="46811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2</a:t>
            </a:r>
            <a:endParaRPr lang="ru-RU" sz="4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CA11DD-94DE-048A-BF7E-B5DE9D9A2DC7}"/>
              </a:ext>
            </a:extLst>
          </p:cNvPr>
          <p:cNvSpPr txBox="1"/>
          <p:nvPr/>
        </p:nvSpPr>
        <p:spPr>
          <a:xfrm>
            <a:off x="6523413" y="3971119"/>
            <a:ext cx="46811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2</a:t>
            </a:r>
            <a:endParaRPr lang="ru-RU" sz="40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7DDF628-9970-9F8F-B5E2-554DA61312F7}"/>
              </a:ext>
            </a:extLst>
          </p:cNvPr>
          <p:cNvSpPr txBox="1"/>
          <p:nvPr/>
        </p:nvSpPr>
        <p:spPr>
          <a:xfrm>
            <a:off x="5435755" y="6046156"/>
            <a:ext cx="46811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1</a:t>
            </a:r>
            <a:endParaRPr lang="ru-RU" sz="40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3F28E4F-DC38-63AD-154B-B4C1643D0DF8}"/>
              </a:ext>
            </a:extLst>
          </p:cNvPr>
          <p:cNvSpPr txBox="1"/>
          <p:nvPr/>
        </p:nvSpPr>
        <p:spPr>
          <a:xfrm>
            <a:off x="10144717" y="6192648"/>
            <a:ext cx="46811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1</a:t>
            </a:r>
            <a:endParaRPr lang="ru-RU" sz="40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9FD0278-2986-7570-CC72-09F788B80E58}"/>
              </a:ext>
            </a:extLst>
          </p:cNvPr>
          <p:cNvSpPr txBox="1"/>
          <p:nvPr/>
        </p:nvSpPr>
        <p:spPr>
          <a:xfrm>
            <a:off x="7688824" y="7198463"/>
            <a:ext cx="46811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1</a:t>
            </a:r>
            <a:endParaRPr lang="ru-RU" sz="4000" dirty="0"/>
          </a:p>
        </p:txBody>
      </p:sp>
      <p:sp>
        <p:nvSpPr>
          <p:cNvPr id="87" name="Левая фигурная скобка 86">
            <a:extLst>
              <a:ext uri="{FF2B5EF4-FFF2-40B4-BE49-F238E27FC236}">
                <a16:creationId xmlns:a16="http://schemas.microsoft.com/office/drawing/2014/main" id="{E7A3A91D-EA2D-0E06-C7EF-518905E5AB60}"/>
              </a:ext>
            </a:extLst>
          </p:cNvPr>
          <p:cNvSpPr/>
          <p:nvPr/>
        </p:nvSpPr>
        <p:spPr>
          <a:xfrm rot="5400000">
            <a:off x="7376074" y="643705"/>
            <a:ext cx="1278591" cy="6264295"/>
          </a:xfrm>
          <a:prstGeom prst="leftBrace">
            <a:avLst>
              <a:gd name="adj1" fmla="val 40462"/>
              <a:gd name="adj2" fmla="val 50390"/>
            </a:avLst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1C97797A-FEFB-390D-75BB-9673C7D74F1A}"/>
              </a:ext>
            </a:extLst>
          </p:cNvPr>
          <p:cNvSpPr txBox="1"/>
          <p:nvPr/>
        </p:nvSpPr>
        <p:spPr>
          <a:xfrm>
            <a:off x="6387808" y="2714963"/>
            <a:ext cx="32779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Критический путь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5774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 0 L 0.06736 0.19228 " pathEditMode="relative" ptsTypes="AA">
                                      <p:cBhvr>
                                        <p:cTn id="2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 0 L 0.06736 0.19228 " pathEditMode="relative" ptsTypes="AA">
                                      <p:cBhvr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0 0 L 0.06728 0.19583 L 0.20096 0.19398 " pathEditMode="relative" ptsTypes="AAA">
                                      <p:cBhvr>
                                        <p:cTn id="3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2" presetID="0" presetClass="path" presetSubtype="0" accel="50000" decel="5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0 0 L 0.06728 0.19583 L 0.20096 0.19398 " pathEditMode="relative" ptsTypes="AAA">
                                      <p:cBhvr>
                                        <p:cTn id="3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6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6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200"/>
                            </p:stCondLst>
                            <p:childTnLst>
                              <p:par>
                                <p:cTn id="58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64" presetClass="path" presetSubtype="0" accel="50000" decel="5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1.11111E-6 -1.85185E-6 L 1.11111E-6 -0.01697 " pathEditMode="relative" rAng="0" ptsTypes="AA">
                                      <p:cBhvr>
                                        <p:cTn id="6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4" grpId="1" animBg="1"/>
      <p:bldP spid="50" grpId="0" animBg="1"/>
      <p:bldP spid="50" grpId="1" animBg="1"/>
      <p:bldP spid="77" grpId="0"/>
      <p:bldP spid="78" grpId="0"/>
      <p:bldP spid="79" grpId="0"/>
      <p:bldP spid="80" grpId="0"/>
      <p:bldP spid="81" grpId="0"/>
      <p:bldP spid="87" grpId="0" animBg="1"/>
      <p:bldP spid="89" grpId="0"/>
      <p:bldP spid="89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824624" y="842080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405928" y="842554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960892" y="842554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3" y="70377"/>
            <a:ext cx="711155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Резервы времени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</p:cNvCxnSpPr>
          <p:nvPr/>
        </p:nvCxnSpPr>
        <p:spPr>
          <a:xfrm flipV="1">
            <a:off x="1695618" y="5129343"/>
            <a:ext cx="1475286" cy="178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36726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961335" y="923350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999945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425282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529400" y="9185173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836701" y="841395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F4D51C03-BFC7-7325-6EC2-BB3517002B21}"/>
              </a:ext>
            </a:extLst>
          </p:cNvPr>
          <p:cNvCxnSpPr>
            <a:cxnSpLocks/>
          </p:cNvCxnSpPr>
          <p:nvPr/>
        </p:nvCxnSpPr>
        <p:spPr>
          <a:xfrm>
            <a:off x="8405927" y="4957909"/>
            <a:ext cx="114862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Овал 36">
            <a:extLst>
              <a:ext uri="{FF2B5EF4-FFF2-40B4-BE49-F238E27FC236}">
                <a16:creationId xmlns:a16="http://schemas.microsoft.com/office/drawing/2014/main" id="{8D30A388-351A-C1BC-AFAE-F6C2BAAB5621}"/>
              </a:ext>
            </a:extLst>
          </p:cNvPr>
          <p:cNvSpPr/>
          <p:nvPr/>
        </p:nvSpPr>
        <p:spPr>
          <a:xfrm>
            <a:off x="5908328" y="4195909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Овал 40">
            <a:extLst>
              <a:ext uri="{FF2B5EF4-FFF2-40B4-BE49-F238E27FC236}">
                <a16:creationId xmlns:a16="http://schemas.microsoft.com/office/drawing/2014/main" id="{8656C6AC-9E55-01EE-38DB-E9A4825AAF97}"/>
              </a:ext>
            </a:extLst>
          </p:cNvPr>
          <p:cNvSpPr/>
          <p:nvPr/>
        </p:nvSpPr>
        <p:spPr>
          <a:xfrm>
            <a:off x="5932496" y="4195909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8F87D1FC-7C12-FB03-9544-DDA6BC4ED797}"/>
              </a:ext>
            </a:extLst>
          </p:cNvPr>
          <p:cNvSpPr/>
          <p:nvPr/>
        </p:nvSpPr>
        <p:spPr>
          <a:xfrm>
            <a:off x="10392298" y="4212016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78B71DCF-DDBD-6A8C-9778-6A0664D30F7E}"/>
              </a:ext>
            </a:extLst>
          </p:cNvPr>
          <p:cNvSpPr/>
          <p:nvPr/>
        </p:nvSpPr>
        <p:spPr>
          <a:xfrm>
            <a:off x="10377611" y="4189205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7636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5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4.44444E-6 L -0.04444 -4.44444E-6 " pathEditMode="relative" rAng="0" ptsTypes="AA">
                                      <p:cBhvr>
                                        <p:cTn id="20" dur="9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22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0556E-6 -4.44444E-6 L 0.05131 -0.00077 " pathEditMode="relative" rAng="0" ptsTypes="AA">
                                      <p:cBhvr>
                                        <p:cTn id="22" dur="9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1" y="-4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2.34568E-6 L -0.04922 -0.00324 " pathEditMode="relative" rAng="0" ptsTypes="AA">
                                      <p:cBhvr>
                                        <p:cTn id="24" dur="9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65" y="-17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7 2.83951E-6 L 0.05425 2.83951E-6 " pathEditMode="relative" rAng="0" ptsTypes="AA">
                                      <p:cBhvr>
                                        <p:cTn id="26" dur="9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4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7" grpId="1" animBg="1"/>
      <p:bldP spid="41" grpId="0" animBg="1"/>
      <p:bldP spid="41" grpId="1" animBg="1"/>
      <p:bldP spid="42" grpId="0" animBg="1"/>
      <p:bldP spid="42" grpId="2" animBg="1"/>
      <p:bldP spid="43" grpId="0" animBg="1"/>
      <p:bldP spid="43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EF7BEE9-7C96-273F-B52A-82A285514D63}"/>
              </a:ext>
            </a:extLst>
          </p:cNvPr>
          <p:cNvSpPr/>
          <p:nvPr/>
        </p:nvSpPr>
        <p:spPr>
          <a:xfrm>
            <a:off x="10023809" y="3154681"/>
            <a:ext cx="7216426" cy="37880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824624" y="842080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405928" y="842554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960892" y="842554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3" y="70377"/>
            <a:ext cx="711155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Резервы времени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627619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3260880" y="5143499"/>
            <a:ext cx="1356555" cy="149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36726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961335" y="923350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999945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425282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529400" y="9185173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836701" y="841395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8D30A388-351A-C1BC-AFAE-F6C2BAAB5621}"/>
              </a:ext>
            </a:extLst>
          </p:cNvPr>
          <p:cNvSpPr/>
          <p:nvPr/>
        </p:nvSpPr>
        <p:spPr>
          <a:xfrm>
            <a:off x="5253744" y="6438617"/>
            <a:ext cx="1568508" cy="1524000"/>
          </a:xfrm>
          <a:prstGeom prst="ellipse">
            <a:avLst/>
          </a:prstGeom>
          <a:noFill/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Овал 40">
            <a:extLst>
              <a:ext uri="{FF2B5EF4-FFF2-40B4-BE49-F238E27FC236}">
                <a16:creationId xmlns:a16="http://schemas.microsoft.com/office/drawing/2014/main" id="{8656C6AC-9E55-01EE-38DB-E9A4825AAF97}"/>
              </a:ext>
            </a:extLst>
          </p:cNvPr>
          <p:cNvSpPr/>
          <p:nvPr/>
        </p:nvSpPr>
        <p:spPr>
          <a:xfrm>
            <a:off x="6983052" y="6451059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8F87D1FC-7C12-FB03-9544-DDA6BC4ED797}"/>
              </a:ext>
            </a:extLst>
          </p:cNvPr>
          <p:cNvSpPr/>
          <p:nvPr/>
        </p:nvSpPr>
        <p:spPr>
          <a:xfrm>
            <a:off x="9564929" y="6451059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78B71DCF-DDBD-6A8C-9778-6A0664D30F7E}"/>
              </a:ext>
            </a:extLst>
          </p:cNvPr>
          <p:cNvSpPr/>
          <p:nvPr/>
        </p:nvSpPr>
        <p:spPr>
          <a:xfrm>
            <a:off x="11280841" y="6451059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" name="Прямая со стрелкой 1">
            <a:extLst>
              <a:ext uri="{FF2B5EF4-FFF2-40B4-BE49-F238E27FC236}">
                <a16:creationId xmlns:a16="http://schemas.microsoft.com/office/drawing/2014/main" id="{B00CFB3C-BB56-0A5F-E71F-8F985373D7AE}"/>
              </a:ext>
            </a:extLst>
          </p:cNvPr>
          <p:cNvCxnSpPr>
            <a:cxnSpLocks/>
            <a:stCxn id="41" idx="6"/>
            <a:endCxn id="42" idx="2"/>
          </p:cNvCxnSpPr>
          <p:nvPr/>
        </p:nvCxnSpPr>
        <p:spPr>
          <a:xfrm>
            <a:off x="8551560" y="7213059"/>
            <a:ext cx="10133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FD4A128-5B95-CFB9-9375-436A091FD884}"/>
              </a:ext>
            </a:extLst>
          </p:cNvPr>
          <p:cNvSpPr txBox="1"/>
          <p:nvPr/>
        </p:nvSpPr>
        <p:spPr>
          <a:xfrm>
            <a:off x="4675597" y="4357283"/>
            <a:ext cx="1211113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Ранее начало работы – это самый ранний из возможных сроков начала работы или максимальный путь от исходного события до данной работы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9322F723-9A7E-7B97-74A5-3DF6BCE2C97A}"/>
              </a:ext>
            </a:extLst>
          </p:cNvPr>
          <p:cNvCxnSpPr>
            <a:cxnSpLocks/>
            <a:endCxn id="37" idx="0"/>
          </p:cNvCxnSpPr>
          <p:nvPr/>
        </p:nvCxnSpPr>
        <p:spPr>
          <a:xfrm>
            <a:off x="6037998" y="5749962"/>
            <a:ext cx="0" cy="68865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DAE54B2B-B39C-66E3-F793-66B9B1F2834E}"/>
              </a:ext>
            </a:extLst>
          </p:cNvPr>
          <p:cNvCxnSpPr>
            <a:cxnSpLocks/>
          </p:cNvCxnSpPr>
          <p:nvPr/>
        </p:nvCxnSpPr>
        <p:spPr>
          <a:xfrm>
            <a:off x="4627620" y="4405389"/>
            <a:ext cx="0" cy="143570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180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66CA583-3216-57F9-92F5-38175830CBBE}"/>
              </a:ext>
            </a:extLst>
          </p:cNvPr>
          <p:cNvSpPr/>
          <p:nvPr/>
        </p:nvSpPr>
        <p:spPr>
          <a:xfrm>
            <a:off x="8870947" y="2048997"/>
            <a:ext cx="8317205" cy="43896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824624" y="842080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405928" y="842554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960892" y="842554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3" y="70377"/>
            <a:ext cx="711155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Резервы времени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617433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3260880" y="5143499"/>
            <a:ext cx="1356555" cy="149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36726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961335" y="923350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999945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425282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529400" y="9185173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836701" y="841395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8D30A388-351A-C1BC-AFAE-F6C2BAAB5621}"/>
              </a:ext>
            </a:extLst>
          </p:cNvPr>
          <p:cNvSpPr/>
          <p:nvPr/>
        </p:nvSpPr>
        <p:spPr>
          <a:xfrm>
            <a:off x="5253744" y="6438617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Овал 40">
            <a:extLst>
              <a:ext uri="{FF2B5EF4-FFF2-40B4-BE49-F238E27FC236}">
                <a16:creationId xmlns:a16="http://schemas.microsoft.com/office/drawing/2014/main" id="{8656C6AC-9E55-01EE-38DB-E9A4825AAF97}"/>
              </a:ext>
            </a:extLst>
          </p:cNvPr>
          <p:cNvSpPr/>
          <p:nvPr/>
        </p:nvSpPr>
        <p:spPr>
          <a:xfrm>
            <a:off x="6983052" y="6451059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8F87D1FC-7C12-FB03-9544-DDA6BC4ED797}"/>
              </a:ext>
            </a:extLst>
          </p:cNvPr>
          <p:cNvSpPr/>
          <p:nvPr/>
        </p:nvSpPr>
        <p:spPr>
          <a:xfrm>
            <a:off x="9564929" y="6451059"/>
            <a:ext cx="1568508" cy="1524000"/>
          </a:xfrm>
          <a:prstGeom prst="ellipse">
            <a:avLst/>
          </a:prstGeom>
          <a:noFill/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78B71DCF-DDBD-6A8C-9778-6A0664D30F7E}"/>
              </a:ext>
            </a:extLst>
          </p:cNvPr>
          <p:cNvSpPr/>
          <p:nvPr/>
        </p:nvSpPr>
        <p:spPr>
          <a:xfrm>
            <a:off x="11280841" y="6451059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" name="Прямая со стрелкой 1">
            <a:extLst>
              <a:ext uri="{FF2B5EF4-FFF2-40B4-BE49-F238E27FC236}">
                <a16:creationId xmlns:a16="http://schemas.microsoft.com/office/drawing/2014/main" id="{B00CFB3C-BB56-0A5F-E71F-8F985373D7AE}"/>
              </a:ext>
            </a:extLst>
          </p:cNvPr>
          <p:cNvCxnSpPr>
            <a:cxnSpLocks/>
            <a:stCxn id="37" idx="6"/>
            <a:endCxn id="42" idx="2"/>
          </p:cNvCxnSpPr>
          <p:nvPr/>
        </p:nvCxnSpPr>
        <p:spPr>
          <a:xfrm>
            <a:off x="6822252" y="7200617"/>
            <a:ext cx="2742677" cy="124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FD4A128-5B95-CFB9-9375-436A091FD884}"/>
              </a:ext>
            </a:extLst>
          </p:cNvPr>
          <p:cNvSpPr txBox="1"/>
          <p:nvPr/>
        </p:nvSpPr>
        <p:spPr>
          <a:xfrm>
            <a:off x="4683331" y="2896915"/>
            <a:ext cx="12111134" cy="138499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perspectiveAbove"/>
              <a:lightRig rig="threePt" dir="t"/>
            </a:scene3d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latin typeface="Georgia" panose="02040502050405020303" pitchFamily="18" charset="0"/>
                <a:ea typeface="Yu Mincho" panose="02020400000000000000" pitchFamily="18" charset="-128"/>
              </a:rPr>
              <a:t>Ранее начало работы – это самый ранний из возможных сроков начала работы при условии выполнения всех предшествующих работ или максимальный путь от исходного события до данной работы</a:t>
            </a:r>
            <a:endParaRPr lang="ru-RU" dirty="0">
              <a:solidFill>
                <a:schemeClr val="tx1">
                  <a:alpha val="20000"/>
                </a:schemeClr>
              </a:solidFill>
              <a:latin typeface="Georgia" panose="02040502050405020303" pitchFamily="18" charset="0"/>
            </a:endParaRPr>
          </a:p>
        </p:txBody>
      </p: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9322F723-9A7E-7B97-74A5-3DF6BCE2C97A}"/>
              </a:ext>
            </a:extLst>
          </p:cNvPr>
          <p:cNvCxnSpPr>
            <a:cxnSpLocks/>
          </p:cNvCxnSpPr>
          <p:nvPr/>
        </p:nvCxnSpPr>
        <p:spPr>
          <a:xfrm>
            <a:off x="10275507" y="5772160"/>
            <a:ext cx="0" cy="68865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B7A52CA-E676-68F2-EB84-93F41B20D7F4}"/>
              </a:ext>
            </a:extLst>
          </p:cNvPr>
          <p:cNvSpPr txBox="1"/>
          <p:nvPr/>
        </p:nvSpPr>
        <p:spPr>
          <a:xfrm>
            <a:off x="4617435" y="4607873"/>
            <a:ext cx="12111134" cy="95410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Ранее окончание работы равно раннему началу работы плюс продолжительность работы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3B6835C7-E965-10C0-336C-F2023E3B821A}"/>
              </a:ext>
            </a:extLst>
          </p:cNvPr>
          <p:cNvCxnSpPr>
            <a:cxnSpLocks/>
          </p:cNvCxnSpPr>
          <p:nvPr/>
        </p:nvCxnSpPr>
        <p:spPr>
          <a:xfrm>
            <a:off x="4617435" y="4607873"/>
            <a:ext cx="0" cy="95410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6047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618F0E0-947A-59D1-E76C-B539DE0DFD7B}"/>
              </a:ext>
            </a:extLst>
          </p:cNvPr>
          <p:cNvSpPr/>
          <p:nvPr/>
        </p:nvSpPr>
        <p:spPr>
          <a:xfrm>
            <a:off x="8748343" y="1774610"/>
            <a:ext cx="7844039" cy="46687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824624" y="842080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405928" y="842554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960892" y="842554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3" y="70377"/>
            <a:ext cx="711155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Резервы времени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617433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3260880" y="5143499"/>
            <a:ext cx="1356555" cy="149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36726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961335" y="923350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999945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425282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529400" y="9185173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836701" y="841395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8D30A388-351A-C1BC-AFAE-F6C2BAAB5621}"/>
              </a:ext>
            </a:extLst>
          </p:cNvPr>
          <p:cNvSpPr/>
          <p:nvPr/>
        </p:nvSpPr>
        <p:spPr>
          <a:xfrm>
            <a:off x="5253744" y="6438617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Овал 40">
            <a:extLst>
              <a:ext uri="{FF2B5EF4-FFF2-40B4-BE49-F238E27FC236}">
                <a16:creationId xmlns:a16="http://schemas.microsoft.com/office/drawing/2014/main" id="{8656C6AC-9E55-01EE-38DB-E9A4825AAF97}"/>
              </a:ext>
            </a:extLst>
          </p:cNvPr>
          <p:cNvSpPr/>
          <p:nvPr/>
        </p:nvSpPr>
        <p:spPr>
          <a:xfrm>
            <a:off x="6983052" y="6451059"/>
            <a:ext cx="1568508" cy="1524000"/>
          </a:xfrm>
          <a:prstGeom prst="ellipse">
            <a:avLst/>
          </a:prstGeom>
          <a:noFill/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8F87D1FC-7C12-FB03-9544-DDA6BC4ED797}"/>
              </a:ext>
            </a:extLst>
          </p:cNvPr>
          <p:cNvSpPr/>
          <p:nvPr/>
        </p:nvSpPr>
        <p:spPr>
          <a:xfrm>
            <a:off x="9564929" y="6451059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78B71DCF-DDBD-6A8C-9778-6A0664D30F7E}"/>
              </a:ext>
            </a:extLst>
          </p:cNvPr>
          <p:cNvSpPr/>
          <p:nvPr/>
        </p:nvSpPr>
        <p:spPr>
          <a:xfrm>
            <a:off x="11280841" y="6451059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" name="Прямая со стрелкой 1">
            <a:extLst>
              <a:ext uri="{FF2B5EF4-FFF2-40B4-BE49-F238E27FC236}">
                <a16:creationId xmlns:a16="http://schemas.microsoft.com/office/drawing/2014/main" id="{B00CFB3C-BB56-0A5F-E71F-8F985373D7AE}"/>
              </a:ext>
            </a:extLst>
          </p:cNvPr>
          <p:cNvCxnSpPr>
            <a:cxnSpLocks/>
            <a:stCxn id="41" idx="6"/>
            <a:endCxn id="42" idx="2"/>
          </p:cNvCxnSpPr>
          <p:nvPr/>
        </p:nvCxnSpPr>
        <p:spPr>
          <a:xfrm>
            <a:off x="8551560" y="7213059"/>
            <a:ext cx="101336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FD4A128-5B95-CFB9-9375-436A091FD884}"/>
              </a:ext>
            </a:extLst>
          </p:cNvPr>
          <p:cNvSpPr txBox="1"/>
          <p:nvPr/>
        </p:nvSpPr>
        <p:spPr>
          <a:xfrm>
            <a:off x="4683331" y="2896915"/>
            <a:ext cx="12111134" cy="954107"/>
          </a:xfrm>
          <a:prstGeom prst="rect">
            <a:avLst/>
          </a:prstGeom>
          <a:noFill/>
          <a:scene3d>
            <a:camera prst="perspectiveAbove"/>
            <a:lightRig rig="threePt" dir="t"/>
          </a:scene3d>
        </p:spPr>
        <p:txBody>
          <a:bodyPr wrap="square">
            <a:spAutoFit/>
            <a:scene3d>
              <a:camera prst="perspectiveRelaxedModerately"/>
              <a:lightRig rig="threePt" dir="t"/>
            </a:scene3d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latin typeface="Georgia" panose="02040502050405020303" pitchFamily="18" charset="0"/>
                <a:ea typeface="Yu Mincho" panose="02020400000000000000" pitchFamily="18" charset="-128"/>
              </a:rPr>
              <a:t>Ранее окончание работы – равно раннему началу работы плюс продолжительность работы</a:t>
            </a:r>
            <a:endParaRPr lang="ru-RU" sz="2800" dirty="0">
              <a:solidFill>
                <a:schemeClr val="tx1">
                  <a:alpha val="20000"/>
                </a:schemeClr>
              </a:solidFill>
              <a:latin typeface="Georgia" panose="02040502050405020303" pitchFamily="18" charset="0"/>
            </a:endParaRPr>
          </a:p>
        </p:txBody>
      </p: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9322F723-9A7E-7B97-74A5-3DF6BCE2C97A}"/>
              </a:ext>
            </a:extLst>
          </p:cNvPr>
          <p:cNvCxnSpPr>
            <a:cxnSpLocks/>
            <a:endCxn id="41" idx="0"/>
          </p:cNvCxnSpPr>
          <p:nvPr/>
        </p:nvCxnSpPr>
        <p:spPr>
          <a:xfrm>
            <a:off x="7767306" y="5676618"/>
            <a:ext cx="0" cy="77444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C959CE0-0F25-33E7-9425-03F3D3BBF55E}"/>
              </a:ext>
            </a:extLst>
          </p:cNvPr>
          <p:cNvSpPr txBox="1"/>
          <p:nvPr/>
        </p:nvSpPr>
        <p:spPr>
          <a:xfrm>
            <a:off x="4726285" y="4457688"/>
            <a:ext cx="121158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Times New Roman" panose="02020603050405020304" pitchFamily="18" charset="0"/>
              </a:rPr>
              <a:t>Позднее начало работы – самый поздний из допустимых сроков начала работы, при котором не увеличивается критический путь.</a:t>
            </a:r>
            <a:endParaRPr lang="ru-RU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9E957DDA-C0F5-05FB-BB18-0075D83B9070}"/>
              </a:ext>
            </a:extLst>
          </p:cNvPr>
          <p:cNvCxnSpPr>
            <a:cxnSpLocks/>
          </p:cNvCxnSpPr>
          <p:nvPr/>
        </p:nvCxnSpPr>
        <p:spPr>
          <a:xfrm>
            <a:off x="4617435" y="4291623"/>
            <a:ext cx="0" cy="138499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931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21DFB50C-AEB9-57D3-CE54-534F7A45265F}"/>
              </a:ext>
            </a:extLst>
          </p:cNvPr>
          <p:cNvSpPr/>
          <p:nvPr/>
        </p:nvSpPr>
        <p:spPr>
          <a:xfrm>
            <a:off x="10250218" y="2800604"/>
            <a:ext cx="7312005" cy="28704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E281D9-9FDD-AB74-3747-D4605803F3CD}"/>
              </a:ext>
            </a:extLst>
          </p:cNvPr>
          <p:cNvSpPr txBox="1"/>
          <p:nvPr/>
        </p:nvSpPr>
        <p:spPr>
          <a:xfrm>
            <a:off x="-3354254" y="4540145"/>
            <a:ext cx="74667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Gothic Medium" panose="020B0500000000000000" pitchFamily="34" charset="-128"/>
              </a:rPr>
              <a:t>Планирование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49B123-64B5-EA5F-FBDC-6CF930EAC707}"/>
              </a:ext>
            </a:extLst>
          </p:cNvPr>
          <p:cNvSpPr txBox="1"/>
          <p:nvPr/>
        </p:nvSpPr>
        <p:spPr>
          <a:xfrm>
            <a:off x="4739640" y="3504576"/>
            <a:ext cx="118969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Gothic Medium" panose="020B0500000000000000" pitchFamily="34" charset="-128"/>
              </a:rPr>
              <a:t>Построение и оптимизация</a:t>
            </a:r>
            <a:r>
              <a:rPr lang="ru-RU" sz="6600" dirty="0">
                <a:latin typeface="Georgia" panose="02040502050405020303" pitchFamily="18" charset="0"/>
                <a:ea typeface="Yu Gothic Medium" panose="020B0500000000000000" pitchFamily="34" charset="-128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63604C-DB0F-29C7-4923-CBAC50E4410A}"/>
              </a:ext>
            </a:extLst>
          </p:cNvPr>
          <p:cNvSpPr txBox="1"/>
          <p:nvPr/>
        </p:nvSpPr>
        <p:spPr>
          <a:xfrm>
            <a:off x="4739640" y="4517403"/>
            <a:ext cx="55332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Сетевого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A1C57A-4C9C-0291-A51C-E15E3913FB35}"/>
              </a:ext>
            </a:extLst>
          </p:cNvPr>
          <p:cNvSpPr txBox="1"/>
          <p:nvPr/>
        </p:nvSpPr>
        <p:spPr>
          <a:xfrm>
            <a:off x="4739640" y="5671006"/>
            <a:ext cx="55332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Графика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E4699831-CADD-E2C6-F10E-8B7784E08E96}"/>
              </a:ext>
            </a:extLst>
          </p:cNvPr>
          <p:cNvCxnSpPr>
            <a:cxnSpLocks/>
          </p:cNvCxnSpPr>
          <p:nvPr/>
        </p:nvCxnSpPr>
        <p:spPr>
          <a:xfrm>
            <a:off x="3113039" y="5105850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 flipV="1">
            <a:off x="3214414" y="5135935"/>
            <a:ext cx="1525226" cy="75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13993ED0-0254-E6FC-AB10-13B2074F50E1}"/>
              </a:ext>
            </a:extLst>
          </p:cNvPr>
          <p:cNvCxnSpPr>
            <a:cxnSpLocks/>
          </p:cNvCxnSpPr>
          <p:nvPr/>
        </p:nvCxnSpPr>
        <p:spPr>
          <a:xfrm flipV="1">
            <a:off x="3197593" y="4034118"/>
            <a:ext cx="1480730" cy="110181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98733">
            <a:off x="12491852" y="4420703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endParaRPr lang="ru-RU" sz="6600" b="1" dirty="0">
              <a:solidFill>
                <a:schemeClr val="bg1"/>
              </a:solidFill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9639967" y="9162576"/>
            <a:ext cx="864677" cy="3020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23999" y="8394023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D3BD45F4-6C86-932B-F96D-BD9EFD0CD808}"/>
              </a:ext>
            </a:extLst>
          </p:cNvPr>
          <p:cNvCxnSpPr>
            <a:cxnSpLocks/>
          </p:cNvCxnSpPr>
          <p:nvPr/>
        </p:nvCxnSpPr>
        <p:spPr>
          <a:xfrm>
            <a:off x="4756316" y="3754080"/>
            <a:ext cx="0" cy="659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6908B1F3-E31A-1449-9004-C9C5BFCE79C2}"/>
              </a:ext>
            </a:extLst>
          </p:cNvPr>
          <p:cNvCxnSpPr>
            <a:cxnSpLocks/>
          </p:cNvCxnSpPr>
          <p:nvPr/>
        </p:nvCxnSpPr>
        <p:spPr>
          <a:xfrm>
            <a:off x="4765281" y="4776286"/>
            <a:ext cx="0" cy="659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BBD28A54-578E-3CA2-9EC5-C15E412E160E}"/>
              </a:ext>
            </a:extLst>
          </p:cNvPr>
          <p:cNvCxnSpPr>
            <a:cxnSpLocks/>
          </p:cNvCxnSpPr>
          <p:nvPr/>
        </p:nvCxnSpPr>
        <p:spPr>
          <a:xfrm>
            <a:off x="4765281" y="5873791"/>
            <a:ext cx="0" cy="659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741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94444E-7 2.59259E-6 L 0.01398 0.00015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4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44444E-6 L 0.00859 0.00324 " pathEditMode="relative" rAng="0" ptsTypes="AA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5" y="15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59259E-6 L 0.01406 -0.002 " pathEditMode="relative" rAng="0" ptsTypes="AA">
                                      <p:cBhvr>
                                        <p:cTn id="10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" y="-10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80556E-6 1.23457E-6 L -0.60564 -0.00556 " pathEditMode="relative" rAng="0" ptsTypes="AA">
                                      <p:cBhvr>
                                        <p:cTn id="12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286" y="-27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5" presetClass="path" presetSubtype="0" accel="50000" decel="5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3.33333E-6 4.44444E-6 L -0.28889 0.00077 " pathEditMode="relative" rAng="0" ptsTypes="AA">
                                      <p:cBhvr>
                                        <p:cTn id="14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444" y="3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33333E-6 -2.59259E-6 L -0.32691 -0.00139 " pathEditMode="relative" rAng="0" ptsTypes="AA">
                                      <p:cBhvr>
                                        <p:cTn id="16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45" y="-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00"/>
                            </p:stCondLst>
                            <p:childTnLst>
                              <p:par>
                                <p:cTn id="1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35802E-6 L -0.08559 -0.10231 " pathEditMode="relative" rAng="0" ptsTypes="AA">
                                      <p:cBhvr>
                                        <p:cTn id="19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80" y="-5123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9.87654E-7 L -0.08559 0.10663 " pathEditMode="relative" rAng="0" ptsTypes="AA">
                                      <p:cBhvr>
                                        <p:cTn id="21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80" y="5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00"/>
                            </p:stCondLst>
                            <p:childTnLst>
                              <p:par>
                                <p:cTn id="23" presetID="63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7222E-6 3.95062E-6 L 0.4434 -0.00186 " pathEditMode="relative" rAng="0" ptsTypes="AA">
                                      <p:cBhvr>
                                        <p:cTn id="24" dur="6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70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2" grpId="0"/>
      <p:bldP spid="2" grpId="1"/>
      <p:bldP spid="3" grpId="0"/>
      <p:bldP spid="3" grpId="1"/>
      <p:bldP spid="4" grpId="0"/>
      <p:bldP spid="4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4D5C1DD-6F3B-5C9D-B788-A9D69BC25821}"/>
              </a:ext>
            </a:extLst>
          </p:cNvPr>
          <p:cNvSpPr/>
          <p:nvPr/>
        </p:nvSpPr>
        <p:spPr>
          <a:xfrm>
            <a:off x="9631161" y="1490094"/>
            <a:ext cx="7614655" cy="47475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824624" y="842080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405928" y="842554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960892" y="842554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3" y="70377"/>
            <a:ext cx="711155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Резервы времени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617433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3260880" y="5143499"/>
            <a:ext cx="1356555" cy="149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36726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961335" y="923350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999945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425282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529400" y="9185173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836701" y="841395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8D30A388-351A-C1BC-AFAE-F6C2BAAB5621}"/>
              </a:ext>
            </a:extLst>
          </p:cNvPr>
          <p:cNvSpPr/>
          <p:nvPr/>
        </p:nvSpPr>
        <p:spPr>
          <a:xfrm>
            <a:off x="5253744" y="6438617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Овал 40">
            <a:extLst>
              <a:ext uri="{FF2B5EF4-FFF2-40B4-BE49-F238E27FC236}">
                <a16:creationId xmlns:a16="http://schemas.microsoft.com/office/drawing/2014/main" id="{8656C6AC-9E55-01EE-38DB-E9A4825AAF97}"/>
              </a:ext>
            </a:extLst>
          </p:cNvPr>
          <p:cNvSpPr/>
          <p:nvPr/>
        </p:nvSpPr>
        <p:spPr>
          <a:xfrm>
            <a:off x="6983052" y="6451059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8F87D1FC-7C12-FB03-9544-DDA6BC4ED797}"/>
              </a:ext>
            </a:extLst>
          </p:cNvPr>
          <p:cNvSpPr/>
          <p:nvPr/>
        </p:nvSpPr>
        <p:spPr>
          <a:xfrm>
            <a:off x="9564929" y="6451059"/>
            <a:ext cx="1568508" cy="152400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78B71DCF-DDBD-6A8C-9778-6A0664D30F7E}"/>
              </a:ext>
            </a:extLst>
          </p:cNvPr>
          <p:cNvSpPr/>
          <p:nvPr/>
        </p:nvSpPr>
        <p:spPr>
          <a:xfrm>
            <a:off x="11280841" y="6451059"/>
            <a:ext cx="1568508" cy="1524000"/>
          </a:xfrm>
          <a:prstGeom prst="ellipse">
            <a:avLst/>
          </a:prstGeom>
          <a:noFill/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" name="Прямая со стрелкой 1">
            <a:extLst>
              <a:ext uri="{FF2B5EF4-FFF2-40B4-BE49-F238E27FC236}">
                <a16:creationId xmlns:a16="http://schemas.microsoft.com/office/drawing/2014/main" id="{B00CFB3C-BB56-0A5F-E71F-8F985373D7AE}"/>
              </a:ext>
            </a:extLst>
          </p:cNvPr>
          <p:cNvCxnSpPr>
            <a:cxnSpLocks/>
            <a:stCxn id="41" idx="6"/>
            <a:endCxn id="43" idx="2"/>
          </p:cNvCxnSpPr>
          <p:nvPr/>
        </p:nvCxnSpPr>
        <p:spPr>
          <a:xfrm>
            <a:off x="8551560" y="7213059"/>
            <a:ext cx="2729281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FD4A128-5B95-CFB9-9375-436A091FD884}"/>
              </a:ext>
            </a:extLst>
          </p:cNvPr>
          <p:cNvSpPr txBox="1"/>
          <p:nvPr/>
        </p:nvSpPr>
        <p:spPr>
          <a:xfrm>
            <a:off x="4683331" y="2899292"/>
            <a:ext cx="12111134" cy="954107"/>
          </a:xfrm>
          <a:prstGeom prst="rect">
            <a:avLst/>
          </a:prstGeom>
          <a:noFill/>
          <a:scene3d>
            <a:camera prst="perspectiveAbove"/>
            <a:lightRig rig="threePt" dir="t"/>
          </a:scene3d>
        </p:spPr>
        <p:txBody>
          <a:bodyPr wrap="square">
            <a:spAutoFit/>
            <a:scene3d>
              <a:camera prst="perspectiveRelaxedModerately"/>
              <a:lightRig rig="threePt" dir="t"/>
            </a:scene3d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latin typeface="Georgia" panose="02040502050405020303" pitchFamily="18" charset="0"/>
                <a:ea typeface="Times New Roman" panose="02020603050405020304" pitchFamily="18" charset="0"/>
              </a:rPr>
              <a:t>Позднее начало работы – самый поздний из допустимых сроков начала работы, при котором не увеличивается критический путь.</a:t>
            </a:r>
            <a:endParaRPr lang="ru-RU" sz="4000" dirty="0">
              <a:solidFill>
                <a:schemeClr val="tx1">
                  <a:alpha val="20000"/>
                </a:schemeClr>
              </a:solidFill>
              <a:latin typeface="Georgia" panose="02040502050405020303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9322F723-9A7E-7B97-74A5-3DF6BCE2C97A}"/>
              </a:ext>
            </a:extLst>
          </p:cNvPr>
          <p:cNvCxnSpPr>
            <a:cxnSpLocks/>
            <a:endCxn id="43" idx="0"/>
          </p:cNvCxnSpPr>
          <p:nvPr/>
        </p:nvCxnSpPr>
        <p:spPr>
          <a:xfrm>
            <a:off x="12065095" y="5562600"/>
            <a:ext cx="0" cy="888459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C959CE0-0F25-33E7-9425-03F3D3BBF55E}"/>
              </a:ext>
            </a:extLst>
          </p:cNvPr>
          <p:cNvSpPr txBox="1"/>
          <p:nvPr/>
        </p:nvSpPr>
        <p:spPr>
          <a:xfrm>
            <a:off x="4726285" y="4458456"/>
            <a:ext cx="121158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Times New Roman" panose="02020603050405020304" pitchFamily="18" charset="0"/>
              </a:rPr>
              <a:t>Позднее окончание работы –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Times New Roman" panose="02020603050405020304" pitchFamily="18" charset="0"/>
              </a:rPr>
              <a:t>&gt; 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Times New Roman" panose="02020603050405020304" pitchFamily="18" charset="0"/>
              </a:rPr>
              <a:t>позднее начало работы. Для критических работ ранние и поздние сроки начала и окончания работ равны.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67E08C74-96A2-2A00-59F5-DCFFB5298B6B}"/>
              </a:ext>
            </a:extLst>
          </p:cNvPr>
          <p:cNvCxnSpPr>
            <a:cxnSpLocks/>
          </p:cNvCxnSpPr>
          <p:nvPr/>
        </p:nvCxnSpPr>
        <p:spPr>
          <a:xfrm>
            <a:off x="4617433" y="4458456"/>
            <a:ext cx="0" cy="138499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594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B815598-8ABD-D504-A7A9-D6DD90D505AD}"/>
              </a:ext>
            </a:extLst>
          </p:cNvPr>
          <p:cNvSpPr/>
          <p:nvPr/>
        </p:nvSpPr>
        <p:spPr>
          <a:xfrm>
            <a:off x="9306052" y="2952657"/>
            <a:ext cx="8981947" cy="434116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EF0788-13B0-51CE-8AD8-A720EB2BD4D6}"/>
              </a:ext>
            </a:extLst>
          </p:cNvPr>
          <p:cNvSpPr txBox="1"/>
          <p:nvPr/>
        </p:nvSpPr>
        <p:spPr>
          <a:xfrm>
            <a:off x="-7791371" y="4681355"/>
            <a:ext cx="1266164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Times New Roman" panose="02020603050405020304" pitchFamily="18" charset="0"/>
              </a:rPr>
              <a:t>Резерв времени определенного события относительно критического пути находится по формуле: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T</a:t>
            </a:r>
            <a:r>
              <a:rPr lang="ru-RU" sz="2800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по</a:t>
            </a:r>
            <a:r>
              <a:rPr lang="en-US" sz="2800" baseline="-25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i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-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T</a:t>
            </a:r>
            <a:r>
              <a:rPr lang="ru-RU" sz="2800" baseline="-25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ро</a:t>
            </a:r>
            <a:r>
              <a:rPr lang="en-US" sz="2800" baseline="-25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i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=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t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[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L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(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J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-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i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)</a:t>
            </a:r>
            <a:r>
              <a:rPr lang="en-US" sz="2800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max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]-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t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[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L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(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I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-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i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)</a:t>
            </a:r>
            <a:r>
              <a:rPr lang="en-US" sz="2800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max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]</a:t>
            </a:r>
            <a:endParaRPr lang="ru-RU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Times New Roman" panose="02020603050405020304" pitchFamily="18" charset="0"/>
            </a:endParaRP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824624" y="842080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405928" y="842554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960892" y="842554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3" y="70377"/>
            <a:ext cx="711155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Резервы времени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662788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3260880" y="5143499"/>
            <a:ext cx="1356555" cy="149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756589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11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961335" y="923350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999945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425282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529400" y="9185173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836701" y="841395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96DC6DD3-A364-0F26-A139-5DBB3F64921E}"/>
              </a:ext>
            </a:extLst>
          </p:cNvPr>
          <p:cNvCxnSpPr>
            <a:cxnSpLocks/>
          </p:cNvCxnSpPr>
          <p:nvPr/>
        </p:nvCxnSpPr>
        <p:spPr>
          <a:xfrm>
            <a:off x="4662789" y="4681355"/>
            <a:ext cx="0" cy="95410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024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1.11111E-6 L 0.68507 -0.0094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253" y="-4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74A4FDA-2E83-09D3-DC9E-BBF004A434DE}"/>
              </a:ext>
            </a:extLst>
          </p:cNvPr>
          <p:cNvSpPr/>
          <p:nvPr/>
        </p:nvSpPr>
        <p:spPr>
          <a:xfrm>
            <a:off x="10154191" y="5872076"/>
            <a:ext cx="5620135" cy="32902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89C9D9B-655E-326E-715C-A86EAD1A1025}"/>
              </a:ext>
            </a:extLst>
          </p:cNvPr>
          <p:cNvSpPr/>
          <p:nvPr/>
        </p:nvSpPr>
        <p:spPr>
          <a:xfrm>
            <a:off x="7378944" y="2173488"/>
            <a:ext cx="5620135" cy="3228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824624" y="842080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405928" y="842554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960892" y="842554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8609525" y="89598"/>
            <a:ext cx="927625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Расчет и оптимизация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3260880" y="5143499"/>
            <a:ext cx="1356555" cy="149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7076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r>
              <a:rPr lang="ru-RU" sz="6600" b="1" dirty="0">
                <a:solidFill>
                  <a:schemeClr val="bg1"/>
                </a:solidFill>
              </a:rPr>
              <a:t>2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961335" y="923350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999945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425282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529400" y="9185173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836701" y="841395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1970166" y="89598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2672E0-3083-8C59-A9FA-EF3625DBFFB1}"/>
              </a:ext>
            </a:extLst>
          </p:cNvPr>
          <p:cNvSpPr txBox="1"/>
          <p:nvPr/>
        </p:nvSpPr>
        <p:spPr>
          <a:xfrm>
            <a:off x="8203015" y="5098434"/>
            <a:ext cx="25427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Графический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58B9B92-1C7C-4B44-AA3C-92931C9745F6}"/>
              </a:ext>
            </a:extLst>
          </p:cNvPr>
          <p:cNvSpPr txBox="1"/>
          <p:nvPr/>
        </p:nvSpPr>
        <p:spPr>
          <a:xfrm>
            <a:off x="8095695" y="5132696"/>
            <a:ext cx="2376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Матричный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CB06070-8477-5D35-79DC-E5E265E29339}"/>
              </a:ext>
            </a:extLst>
          </p:cNvPr>
          <p:cNvSpPr txBox="1"/>
          <p:nvPr/>
        </p:nvSpPr>
        <p:spPr>
          <a:xfrm>
            <a:off x="8095695" y="5118689"/>
            <a:ext cx="25156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Метод Форда 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F1278E-F62D-F9E2-0595-1D4C8E6A1B6E}"/>
              </a:ext>
            </a:extLst>
          </p:cNvPr>
          <p:cNvSpPr txBox="1"/>
          <p:nvPr/>
        </p:nvSpPr>
        <p:spPr>
          <a:xfrm>
            <a:off x="8193262" y="5128844"/>
            <a:ext cx="2376951" cy="527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Табличный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936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69136E-6 L 0.02648 -0.00556 L 0.04384 -0.01096 L 0.05912 -0.02192 L 0.07344 -0.03997 L 0.07952 -0.07084 L 0.0816 -0.09445 L 0.07952 -0.1125 L 0.06624 -0.14152 L 0.05304 -0.15417 " pathEditMode="relative" rAng="0" ptsTypes="AAAAAAAAAA">
                                      <p:cBhvr>
                                        <p:cTn id="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80" y="-771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83951E-6 L -0.01536 -0.01821 L -0.04904 -0.03627 L -0.06232 -0.03627 L -0.08376 -0.02547 L -0.10208 -0.01636 L -0.11337 -0.00185 L -0.11944 0.01805 L -0.12248 0.05987 L -0.12248 0.07608 L -0.12248 0.08333 L -0.12048 0.10509 L -0.11745 0.11419 L -0.11232 0.127 " pathEditMode="relative" rAng="0" ptsTypes="AAAAAAAAA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28" y="453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11111E-6 L -0.00408 0.02346 L 4.16667E-6 0.05432 L 0.00711 0.07793 L 0.01527 0.1034 L 0.02135 0.11435 L 0.03567 0.12516 L 0.04279 0.12886 L 0.05911 0.13426 L 0.07239 0.13426 L 0.08767 0.13426 L 0.09687 0.13796 L 0.11215 0.13056 L 0.11935 0.12161 L 0.12751 0.1088 L 0.13159 0.09429 L 0.13671 0.07253 " pathEditMode="relative" rAng="0" ptsTypes="AAAAAAAAAAAAAAAAA">
                                      <p:cBhvr>
                                        <p:cTn id="1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32" y="689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82 0.00185 L 0.00339 -0.01451 L 0.00842 -0.02546 L 0.01259 -0.05448 L 0.01051 -0.07269 L 0.00235 -0.09074 L -0.00685 -0.10895 L -0.01909 -0.12161 L -0.03645 -0.13071 L -0.05486 -0.13426 L -0.06605 -0.13426 L -0.08133 -0.12886 L -0.09765 -0.11621 L -0.10894 -0.1125 L -0.13038 -0.09074 L -0.13541 -0.07994 L -0.13949 -0.05633 " pathEditMode="relative" ptsTypes="AAAAAAAAAAAAAAAAA">
                                      <p:cBhvr>
                                        <p:cTn id="12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8" grpId="0"/>
      <p:bldP spid="36" grpId="0"/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824624" y="842080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405928" y="842554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960892" y="842554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8609525" y="89598"/>
            <a:ext cx="927625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Расчет и оптимизация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3260880" y="5143499"/>
            <a:ext cx="1356555" cy="149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7076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r>
              <a:rPr lang="ru-RU" sz="6600" b="1" dirty="0">
                <a:solidFill>
                  <a:schemeClr val="bg1"/>
                </a:solidFill>
              </a:rPr>
              <a:t>2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961335" y="923350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999945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425282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529400" y="9185173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836701" y="841395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1970166" y="89598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D5333F-CC3E-BAD1-7D10-75148DCE8147}"/>
              </a:ext>
            </a:extLst>
          </p:cNvPr>
          <p:cNvSpPr txBox="1"/>
          <p:nvPr/>
        </p:nvSpPr>
        <p:spPr>
          <a:xfrm>
            <a:off x="4587591" y="7833225"/>
            <a:ext cx="25427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Графический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657896-8182-BAD7-6097-6F80D87E3C78}"/>
              </a:ext>
            </a:extLst>
          </p:cNvPr>
          <p:cNvSpPr txBox="1"/>
          <p:nvPr/>
        </p:nvSpPr>
        <p:spPr>
          <a:xfrm>
            <a:off x="12592125" y="7848217"/>
            <a:ext cx="2376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Матричный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7196D6-79A6-F145-3262-4A23CEBC23E1}"/>
              </a:ext>
            </a:extLst>
          </p:cNvPr>
          <p:cNvSpPr txBox="1"/>
          <p:nvPr/>
        </p:nvSpPr>
        <p:spPr>
          <a:xfrm>
            <a:off x="8590813" y="7813753"/>
            <a:ext cx="25156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Метод Форда 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13BD7C3-6DB1-4968-BC95-272ED07B16E1}"/>
              </a:ext>
            </a:extLst>
          </p:cNvPr>
          <p:cNvSpPr txBox="1"/>
          <p:nvPr/>
        </p:nvSpPr>
        <p:spPr>
          <a:xfrm>
            <a:off x="8562663" y="1440354"/>
            <a:ext cx="2376951" cy="527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Табличный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C043CD71-1C40-24E1-C20F-653EA0E0C6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591" y="2093973"/>
            <a:ext cx="10855628" cy="582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797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824624" y="842080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405928" y="842554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960892" y="842554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8609525" y="89598"/>
            <a:ext cx="927625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Расчет и оптимизация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3260880" y="5143499"/>
            <a:ext cx="1356555" cy="149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7076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r>
              <a:rPr lang="ru-RU" sz="6600" b="1" dirty="0">
                <a:solidFill>
                  <a:schemeClr val="bg1"/>
                </a:solidFill>
              </a:rPr>
              <a:t>2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961335" y="923350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999945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425282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529400" y="9185173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836701" y="841395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1970166" y="89598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D5333F-CC3E-BAD1-7D10-75148DCE8147}"/>
              </a:ext>
            </a:extLst>
          </p:cNvPr>
          <p:cNvSpPr txBox="1"/>
          <p:nvPr/>
        </p:nvSpPr>
        <p:spPr>
          <a:xfrm>
            <a:off x="8706062" y="7614477"/>
            <a:ext cx="25427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Графический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657896-8182-BAD7-6097-6F80D87E3C78}"/>
              </a:ext>
            </a:extLst>
          </p:cNvPr>
          <p:cNvSpPr txBox="1"/>
          <p:nvPr/>
        </p:nvSpPr>
        <p:spPr>
          <a:xfrm>
            <a:off x="9243082" y="2008355"/>
            <a:ext cx="2376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Матричный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7196D6-79A6-F145-3262-4A23CEBC23E1}"/>
              </a:ext>
            </a:extLst>
          </p:cNvPr>
          <p:cNvSpPr txBox="1"/>
          <p:nvPr/>
        </p:nvSpPr>
        <p:spPr>
          <a:xfrm>
            <a:off x="12444902" y="7719135"/>
            <a:ext cx="25156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Метод Форда 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13BD7C3-6DB1-4968-BC95-272ED07B16E1}"/>
              </a:ext>
            </a:extLst>
          </p:cNvPr>
          <p:cNvSpPr txBox="1"/>
          <p:nvPr/>
        </p:nvSpPr>
        <p:spPr>
          <a:xfrm>
            <a:off x="5107856" y="7619344"/>
            <a:ext cx="2376951" cy="527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Табличный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28" name="Рисунок 37">
            <a:extLst>
              <a:ext uri="{FF2B5EF4-FFF2-40B4-BE49-F238E27FC236}">
                <a16:creationId xmlns:a16="http://schemas.microsoft.com/office/drawing/2014/main" id="{3A0B4139-8616-14AA-D610-105B9751D0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328" y="2937108"/>
            <a:ext cx="10898987" cy="407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604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35C47C76-0EC0-D77D-D6B0-6F18624C5126}"/>
              </a:ext>
            </a:extLst>
          </p:cNvPr>
          <p:cNvSpPr txBox="1"/>
          <p:nvPr/>
        </p:nvSpPr>
        <p:spPr>
          <a:xfrm>
            <a:off x="-8684621" y="4804974"/>
            <a:ext cx="120271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2.Вернуть определенное количество потока из соседних вершин в текущую.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1D3623A-1CE5-29C6-DF1D-2060C13D988C}"/>
              </a:ext>
            </a:extLst>
          </p:cNvPr>
          <p:cNvSpPr txBox="1"/>
          <p:nvPr/>
        </p:nvSpPr>
        <p:spPr>
          <a:xfrm>
            <a:off x="-8570474" y="4760753"/>
            <a:ext cx="1319596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ru-RU" dirty="0"/>
              <a:t>Отправить определенное количество потока из текущей вершины в соседние.</a:t>
            </a:r>
          </a:p>
          <a:p>
            <a:endParaRPr lang="ru-RU" dirty="0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824624" y="842080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405928" y="842554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960892" y="842554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8609525" y="89598"/>
            <a:ext cx="927625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Расчет и оптимизация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625493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3260880" y="5143499"/>
            <a:ext cx="1356555" cy="149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7076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r>
              <a:rPr lang="ru-RU" sz="6600" b="1" dirty="0">
                <a:solidFill>
                  <a:schemeClr val="bg1"/>
                </a:solidFill>
              </a:rPr>
              <a:t>2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961335" y="923350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999945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425282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529400" y="9185173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836701" y="841395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1970166" y="89598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D5333F-CC3E-BAD1-7D10-75148DCE8147}"/>
              </a:ext>
            </a:extLst>
          </p:cNvPr>
          <p:cNvSpPr txBox="1"/>
          <p:nvPr/>
        </p:nvSpPr>
        <p:spPr>
          <a:xfrm>
            <a:off x="12542546" y="7656688"/>
            <a:ext cx="25427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Графический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657896-8182-BAD7-6097-6F80D87E3C78}"/>
              </a:ext>
            </a:extLst>
          </p:cNvPr>
          <p:cNvSpPr txBox="1"/>
          <p:nvPr/>
        </p:nvSpPr>
        <p:spPr>
          <a:xfrm>
            <a:off x="5103475" y="7663697"/>
            <a:ext cx="2376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Матричный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7196D6-79A6-F145-3262-4A23CEBC23E1}"/>
              </a:ext>
            </a:extLst>
          </p:cNvPr>
          <p:cNvSpPr txBox="1"/>
          <p:nvPr/>
        </p:nvSpPr>
        <p:spPr>
          <a:xfrm>
            <a:off x="7787359" y="2037191"/>
            <a:ext cx="45744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Метод Форда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-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Фалкерсона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 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13BD7C3-6DB1-4968-BC95-272ED07B16E1}"/>
              </a:ext>
            </a:extLst>
          </p:cNvPr>
          <p:cNvSpPr txBox="1"/>
          <p:nvPr/>
        </p:nvSpPr>
        <p:spPr>
          <a:xfrm>
            <a:off x="8944340" y="7661555"/>
            <a:ext cx="2376951" cy="527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Табличный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4B3B4AA3-12EA-BC3A-5826-7F1FDF38A9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275" y="3329141"/>
            <a:ext cx="7626045" cy="3913807"/>
          </a:xfrm>
          <a:prstGeom prst="rect">
            <a:avLst/>
          </a:prstGeom>
        </p:spPr>
      </p:pic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BB000A2B-A333-66AA-E717-0A157E0FAB3C}"/>
              </a:ext>
            </a:extLst>
          </p:cNvPr>
          <p:cNvCxnSpPr>
            <a:cxnSpLocks/>
          </p:cNvCxnSpPr>
          <p:nvPr/>
        </p:nvCxnSpPr>
        <p:spPr>
          <a:xfrm flipH="1">
            <a:off x="4617435" y="4419600"/>
            <a:ext cx="8058" cy="130870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3209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10000" decel="9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5E-6 3.95062E-6 L 0.73411 3.95062E-6 L 0.7322 -0.05093 " pathEditMode="relative" rAng="0" ptsTypes="AAA">
                                      <p:cBhvr>
                                        <p:cTn id="9" dur="11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701" y="-254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0" presetClass="path" presetSubtype="0" accel="26000" decel="74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139 -0.00509 L 0.73785 -0.00308 " pathEditMode="relative" rAng="0" ptsTypes="AA">
                                      <p:cBhvr>
                                        <p:cTn id="11" dur="1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962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1" grpId="1"/>
      <p:bldP spid="37" grpId="0"/>
      <p:bldP spid="37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рямоугольник 59">
            <a:extLst>
              <a:ext uri="{FF2B5EF4-FFF2-40B4-BE49-F238E27FC236}">
                <a16:creationId xmlns:a16="http://schemas.microsoft.com/office/drawing/2014/main" id="{C14D123E-2000-833F-4D04-2858CC086D30}"/>
              </a:ext>
            </a:extLst>
          </p:cNvPr>
          <p:cNvSpPr/>
          <p:nvPr/>
        </p:nvSpPr>
        <p:spPr>
          <a:xfrm>
            <a:off x="10741463" y="4399422"/>
            <a:ext cx="5620135" cy="434116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C7A64C6F-7B3F-C124-192D-6D5B0F3A7F57}"/>
              </a:ext>
            </a:extLst>
          </p:cNvPr>
          <p:cNvSpPr/>
          <p:nvPr/>
        </p:nvSpPr>
        <p:spPr>
          <a:xfrm>
            <a:off x="8989815" y="2315399"/>
            <a:ext cx="5620135" cy="434116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824624" y="842080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405928" y="842554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960892" y="842554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8609525" y="89598"/>
            <a:ext cx="927625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Расчет и оптимизация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8517607" y="4798794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8602161" y="4813969"/>
            <a:ext cx="1670684" cy="149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</p:cNvCxnSpPr>
          <p:nvPr/>
        </p:nvCxnSpPr>
        <p:spPr>
          <a:xfrm>
            <a:off x="8916290" y="4826773"/>
            <a:ext cx="1356555" cy="149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9197931" y="4864046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8103858" y="3531820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8493309" y="3917653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8493309" y="3917653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7076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r>
              <a:rPr lang="ru-RU" sz="6600" b="1" dirty="0">
                <a:solidFill>
                  <a:schemeClr val="bg1"/>
                </a:solidFill>
              </a:rPr>
              <a:t>2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9961335" y="923350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990773" y="8418880"/>
            <a:ext cx="1510100" cy="1561157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425282" y="839728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 flipV="1">
            <a:off x="7513743" y="9196039"/>
            <a:ext cx="892184" cy="424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836701" y="841395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1970166" y="89598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D5333F-CC3E-BAD1-7D10-75148DCE8147}"/>
              </a:ext>
            </a:extLst>
          </p:cNvPr>
          <p:cNvSpPr txBox="1"/>
          <p:nvPr/>
        </p:nvSpPr>
        <p:spPr>
          <a:xfrm>
            <a:off x="8280505" y="2115435"/>
            <a:ext cx="25427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Графический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657896-8182-BAD7-6097-6F80D87E3C78}"/>
              </a:ext>
            </a:extLst>
          </p:cNvPr>
          <p:cNvSpPr txBox="1"/>
          <p:nvPr/>
        </p:nvSpPr>
        <p:spPr>
          <a:xfrm>
            <a:off x="8637544" y="7648345"/>
            <a:ext cx="2376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Матричный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7196D6-79A6-F145-3262-4A23CEBC23E1}"/>
              </a:ext>
            </a:extLst>
          </p:cNvPr>
          <p:cNvSpPr txBox="1"/>
          <p:nvPr/>
        </p:nvSpPr>
        <p:spPr>
          <a:xfrm>
            <a:off x="4920832" y="7646203"/>
            <a:ext cx="2376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Метод Форда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13BD7C3-6DB1-4968-BC95-272ED07B16E1}"/>
              </a:ext>
            </a:extLst>
          </p:cNvPr>
          <p:cNvSpPr txBox="1"/>
          <p:nvPr/>
        </p:nvSpPr>
        <p:spPr>
          <a:xfrm>
            <a:off x="11794866" y="7646203"/>
            <a:ext cx="2376951" cy="527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Табличный</a:t>
            </a:r>
            <a:endParaRPr lang="ru-RU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EDD6F98-1AE9-134F-1D7F-A6994EE78884}"/>
              </a:ext>
            </a:extLst>
          </p:cNvPr>
          <p:cNvSpPr txBox="1"/>
          <p:nvPr/>
        </p:nvSpPr>
        <p:spPr>
          <a:xfrm>
            <a:off x="9144864" y="3837279"/>
            <a:ext cx="534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eorgia" panose="02040502050405020303" pitchFamily="18" charset="0"/>
              </a:rPr>
              <a:t>N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555FC18-4096-6AD3-AA36-58A2DD83EAF6}"/>
              </a:ext>
            </a:extLst>
          </p:cNvPr>
          <p:cNvSpPr txBox="1"/>
          <p:nvPr/>
        </p:nvSpPr>
        <p:spPr>
          <a:xfrm>
            <a:off x="9010167" y="5422437"/>
            <a:ext cx="994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eorgia" panose="02040502050405020303" pitchFamily="18" charset="0"/>
              </a:rPr>
              <a:t>N</a:t>
            </a:r>
            <a:r>
              <a:rPr lang="ru-RU" sz="1400" dirty="0" err="1">
                <a:latin typeface="Georgia" panose="02040502050405020303" pitchFamily="18" charset="0"/>
              </a:rPr>
              <a:t>п.р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ACEF8E8-9793-4D26-7B05-FE1DD7D7152E}"/>
              </a:ext>
            </a:extLst>
          </p:cNvPr>
          <p:cNvSpPr txBox="1"/>
          <p:nvPr/>
        </p:nvSpPr>
        <p:spPr>
          <a:xfrm>
            <a:off x="8179050" y="4602436"/>
            <a:ext cx="994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eorgia" panose="02040502050405020303" pitchFamily="18" charset="0"/>
              </a:rPr>
              <a:t>t</a:t>
            </a:r>
            <a:r>
              <a:rPr lang="ru-RU" sz="2800" dirty="0" err="1">
                <a:latin typeface="Georgia" panose="02040502050405020303" pitchFamily="18" charset="0"/>
              </a:rPr>
              <a:t>Б</a:t>
            </a:r>
            <a:r>
              <a:rPr lang="ru-RU" sz="1600" dirty="0" err="1">
                <a:latin typeface="Georgia" panose="02040502050405020303" pitchFamily="18" charset="0"/>
              </a:rPr>
              <a:t>р.н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B950422-E748-7402-6B6C-53637B080085}"/>
              </a:ext>
            </a:extLst>
          </p:cNvPr>
          <p:cNvSpPr txBox="1"/>
          <p:nvPr/>
        </p:nvSpPr>
        <p:spPr>
          <a:xfrm>
            <a:off x="9655757" y="4586604"/>
            <a:ext cx="994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eorgia" panose="02040502050405020303" pitchFamily="18" charset="0"/>
              </a:rPr>
              <a:t>t</a:t>
            </a:r>
            <a:r>
              <a:rPr lang="ru-RU" sz="2800" dirty="0" err="1">
                <a:latin typeface="Georgia" panose="02040502050405020303" pitchFamily="18" charset="0"/>
              </a:rPr>
              <a:t>А</a:t>
            </a:r>
            <a:r>
              <a:rPr lang="ru-RU" sz="1600" dirty="0" err="1">
                <a:latin typeface="Georgia" panose="02040502050405020303" pitchFamily="18" charset="0"/>
              </a:rPr>
              <a:t>п.о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36161A-6BB4-991C-9B44-68CCAE6524CD}"/>
              </a:ext>
            </a:extLst>
          </p:cNvPr>
          <p:cNvSpPr txBox="1"/>
          <p:nvPr/>
        </p:nvSpPr>
        <p:spPr>
          <a:xfrm>
            <a:off x="11135716" y="4145507"/>
            <a:ext cx="85595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| r</a:t>
            </a:r>
            <a:endParaRPr lang="ru-RU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026F850-2A26-E7D4-D241-3FEDF40D6281}"/>
              </a:ext>
            </a:extLst>
          </p:cNvPr>
          <p:cNvSpPr txBox="1"/>
          <p:nvPr/>
        </p:nvSpPr>
        <p:spPr>
          <a:xfrm>
            <a:off x="6223435" y="3777825"/>
            <a:ext cx="11333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 r</a:t>
            </a:r>
            <a:endParaRPr lang="ru-RU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E50AC9-CEC2-4B05-DFE0-4C17B72CCC99}"/>
              </a:ext>
            </a:extLst>
          </p:cNvPr>
          <p:cNvSpPr txBox="1"/>
          <p:nvPr/>
        </p:nvSpPr>
        <p:spPr>
          <a:xfrm>
            <a:off x="11240806" y="4979973"/>
            <a:ext cx="11333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ru-RU" dirty="0"/>
              <a:t> </a:t>
            </a:r>
            <a:r>
              <a:rPr lang="en-US" dirty="0"/>
              <a:t>| </a:t>
            </a:r>
            <a:r>
              <a:rPr lang="ru-RU" dirty="0"/>
              <a:t>И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1590AEE-6BF3-B976-B8E3-814D77E205D7}"/>
              </a:ext>
            </a:extLst>
          </p:cNvPr>
          <p:cNvSpPr txBox="1"/>
          <p:nvPr/>
        </p:nvSpPr>
        <p:spPr>
          <a:xfrm>
            <a:off x="6331684" y="5835623"/>
            <a:ext cx="11333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ru-RU" dirty="0"/>
              <a:t> </a:t>
            </a:r>
            <a:r>
              <a:rPr lang="en-US" dirty="0"/>
              <a:t> </a:t>
            </a:r>
            <a:r>
              <a:rPr lang="ru-RU" dirty="0"/>
              <a:t>И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9AF6663-99E9-2567-9651-BC24FCBAAC0E}"/>
              </a:ext>
            </a:extLst>
          </p:cNvPr>
          <p:cNvSpPr txBox="1"/>
          <p:nvPr/>
        </p:nvSpPr>
        <p:spPr>
          <a:xfrm>
            <a:off x="5973832" y="2621003"/>
            <a:ext cx="2186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Резервы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54B16E8-E428-2BBF-0C0A-63997F701D33}"/>
              </a:ext>
            </a:extLst>
          </p:cNvPr>
          <p:cNvSpPr txBox="1"/>
          <p:nvPr/>
        </p:nvSpPr>
        <p:spPr>
          <a:xfrm>
            <a:off x="5053145" y="3221755"/>
            <a:ext cx="1645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Полный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C10562-5DCD-B95D-B932-0332ACC4B3F2}"/>
              </a:ext>
            </a:extLst>
          </p:cNvPr>
          <p:cNvSpPr txBox="1"/>
          <p:nvPr/>
        </p:nvSpPr>
        <p:spPr>
          <a:xfrm>
            <a:off x="6618204" y="3225806"/>
            <a:ext cx="1753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Частный</a:t>
            </a:r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BA9E02CE-DD04-6C95-11C5-4620F68B8EAB}"/>
              </a:ext>
            </a:extLst>
          </p:cNvPr>
          <p:cNvCxnSpPr>
            <a:cxnSpLocks/>
          </p:cNvCxnSpPr>
          <p:nvPr/>
        </p:nvCxnSpPr>
        <p:spPr>
          <a:xfrm flipV="1">
            <a:off x="6631362" y="3221755"/>
            <a:ext cx="0" cy="1063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>
            <a:extLst>
              <a:ext uri="{FF2B5EF4-FFF2-40B4-BE49-F238E27FC236}">
                <a16:creationId xmlns:a16="http://schemas.microsoft.com/office/drawing/2014/main" id="{BA1898F4-711E-8575-9F95-4BA2A517F06E}"/>
              </a:ext>
            </a:extLst>
          </p:cNvPr>
          <p:cNvCxnSpPr>
            <a:cxnSpLocks/>
          </p:cNvCxnSpPr>
          <p:nvPr/>
        </p:nvCxnSpPr>
        <p:spPr>
          <a:xfrm flipV="1">
            <a:off x="6618544" y="5921328"/>
            <a:ext cx="0" cy="129595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5BB212A8-53EB-B7AF-5961-C71AFE9F9D2A}"/>
              </a:ext>
            </a:extLst>
          </p:cNvPr>
          <p:cNvSpPr txBox="1"/>
          <p:nvPr/>
        </p:nvSpPr>
        <p:spPr>
          <a:xfrm>
            <a:off x="4138859" y="6307233"/>
            <a:ext cx="25434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Время работы 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C0706E6-F350-7ECB-0013-839E3B0B6F06}"/>
              </a:ext>
            </a:extLst>
          </p:cNvPr>
          <p:cNvSpPr txBox="1"/>
          <p:nvPr/>
        </p:nvSpPr>
        <p:spPr>
          <a:xfrm>
            <a:off x="6673259" y="6263171"/>
            <a:ext cx="25434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Число исполнителей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F8A8FFF-7DC6-6F54-E031-25CF72418A2B}"/>
              </a:ext>
            </a:extLst>
          </p:cNvPr>
          <p:cNvSpPr txBox="1"/>
          <p:nvPr/>
        </p:nvSpPr>
        <p:spPr>
          <a:xfrm>
            <a:off x="10186672" y="2985248"/>
            <a:ext cx="29039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Номер работы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FA35AB8-A290-BE28-94C1-2CAE67928007}"/>
              </a:ext>
            </a:extLst>
          </p:cNvPr>
          <p:cNvSpPr txBox="1"/>
          <p:nvPr/>
        </p:nvSpPr>
        <p:spPr>
          <a:xfrm>
            <a:off x="11877920" y="5630352"/>
            <a:ext cx="32973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Время позднего окончания работы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7D921D2-2913-ECF3-EACA-7FADDCC4385F}"/>
              </a:ext>
            </a:extLst>
          </p:cNvPr>
          <p:cNvSpPr txBox="1"/>
          <p:nvPr/>
        </p:nvSpPr>
        <p:spPr>
          <a:xfrm>
            <a:off x="406763" y="4121146"/>
            <a:ext cx="5393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Время раннего начала работы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C6064C4-9FF8-7794-4E4A-8919A0FB9ABF}"/>
              </a:ext>
            </a:extLst>
          </p:cNvPr>
          <p:cNvSpPr txBox="1"/>
          <p:nvPr/>
        </p:nvSpPr>
        <p:spPr>
          <a:xfrm>
            <a:off x="9817058" y="6836611"/>
            <a:ext cx="50868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Номер предыдущей работы</a:t>
            </a:r>
          </a:p>
        </p:txBody>
      </p:sp>
      <p:cxnSp>
        <p:nvCxnSpPr>
          <p:cNvPr id="64" name="Прямая соединительная линия 63">
            <a:extLst>
              <a:ext uri="{FF2B5EF4-FFF2-40B4-BE49-F238E27FC236}">
                <a16:creationId xmlns:a16="http://schemas.microsoft.com/office/drawing/2014/main" id="{3CDF0F68-5A1C-B30D-92B1-9EA0AE5BA498}"/>
              </a:ext>
            </a:extLst>
          </p:cNvPr>
          <p:cNvCxnSpPr>
            <a:cxnSpLocks/>
          </p:cNvCxnSpPr>
          <p:nvPr/>
        </p:nvCxnSpPr>
        <p:spPr>
          <a:xfrm flipV="1">
            <a:off x="5516594" y="4447110"/>
            <a:ext cx="2632664" cy="2244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Прямая соединительная линия 67">
            <a:extLst>
              <a:ext uri="{FF2B5EF4-FFF2-40B4-BE49-F238E27FC236}">
                <a16:creationId xmlns:a16="http://schemas.microsoft.com/office/drawing/2014/main" id="{6125E5CB-EAB2-79C2-4C13-18DEA14D698B}"/>
              </a:ext>
            </a:extLst>
          </p:cNvPr>
          <p:cNvCxnSpPr>
            <a:cxnSpLocks/>
          </p:cNvCxnSpPr>
          <p:nvPr/>
        </p:nvCxnSpPr>
        <p:spPr>
          <a:xfrm>
            <a:off x="10548847" y="5605712"/>
            <a:ext cx="1329073" cy="9423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Прямая соединительная линия 69">
            <a:extLst>
              <a:ext uri="{FF2B5EF4-FFF2-40B4-BE49-F238E27FC236}">
                <a16:creationId xmlns:a16="http://schemas.microsoft.com/office/drawing/2014/main" id="{8670B1D0-6A22-BBF6-4918-C160E73793DD}"/>
              </a:ext>
            </a:extLst>
          </p:cNvPr>
          <p:cNvCxnSpPr>
            <a:cxnSpLocks/>
          </p:cNvCxnSpPr>
          <p:nvPr/>
        </p:nvCxnSpPr>
        <p:spPr>
          <a:xfrm>
            <a:off x="11877919" y="6548097"/>
            <a:ext cx="3228537" cy="137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Прямая соединительная линия 73">
            <a:extLst>
              <a:ext uri="{FF2B5EF4-FFF2-40B4-BE49-F238E27FC236}">
                <a16:creationId xmlns:a16="http://schemas.microsoft.com/office/drawing/2014/main" id="{2E7F7329-F798-028A-7C3B-1C7C1BC399AF}"/>
              </a:ext>
            </a:extLst>
          </p:cNvPr>
          <p:cNvCxnSpPr>
            <a:cxnSpLocks/>
          </p:cNvCxnSpPr>
          <p:nvPr/>
        </p:nvCxnSpPr>
        <p:spPr>
          <a:xfrm flipV="1">
            <a:off x="9589169" y="3397261"/>
            <a:ext cx="387544" cy="15184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Прямая соединительная линия 75">
            <a:extLst>
              <a:ext uri="{FF2B5EF4-FFF2-40B4-BE49-F238E27FC236}">
                <a16:creationId xmlns:a16="http://schemas.microsoft.com/office/drawing/2014/main" id="{6DE1185A-7989-AA1C-067F-3030041CE246}"/>
              </a:ext>
            </a:extLst>
          </p:cNvPr>
          <p:cNvCxnSpPr>
            <a:cxnSpLocks/>
          </p:cNvCxnSpPr>
          <p:nvPr/>
        </p:nvCxnSpPr>
        <p:spPr>
          <a:xfrm>
            <a:off x="9983575" y="3411901"/>
            <a:ext cx="288353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Прямая соединительная линия 78">
            <a:extLst>
              <a:ext uri="{FF2B5EF4-FFF2-40B4-BE49-F238E27FC236}">
                <a16:creationId xmlns:a16="http://schemas.microsoft.com/office/drawing/2014/main" id="{426B8F89-768C-E2BB-B535-5B054EEDB6E3}"/>
              </a:ext>
            </a:extLst>
          </p:cNvPr>
          <p:cNvCxnSpPr>
            <a:cxnSpLocks/>
            <a:stCxn id="9" idx="4"/>
          </p:cNvCxnSpPr>
          <p:nvPr/>
        </p:nvCxnSpPr>
        <p:spPr>
          <a:xfrm>
            <a:off x="9433526" y="6166452"/>
            <a:ext cx="245381" cy="11672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Прямая соединительная линия 81">
            <a:extLst>
              <a:ext uri="{FF2B5EF4-FFF2-40B4-BE49-F238E27FC236}">
                <a16:creationId xmlns:a16="http://schemas.microsoft.com/office/drawing/2014/main" id="{9CC55EC0-0A02-DF50-D74E-709B882459FE}"/>
              </a:ext>
            </a:extLst>
          </p:cNvPr>
          <p:cNvCxnSpPr>
            <a:cxnSpLocks/>
          </p:cNvCxnSpPr>
          <p:nvPr/>
        </p:nvCxnSpPr>
        <p:spPr>
          <a:xfrm>
            <a:off x="9688871" y="7334745"/>
            <a:ext cx="4921079" cy="384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Прямая соединительная линия 86">
            <a:extLst>
              <a:ext uri="{FF2B5EF4-FFF2-40B4-BE49-F238E27FC236}">
                <a16:creationId xmlns:a16="http://schemas.microsoft.com/office/drawing/2014/main" id="{DDDE19F1-DFBF-3C96-46FD-F0A5AF8525F4}"/>
              </a:ext>
            </a:extLst>
          </p:cNvPr>
          <p:cNvCxnSpPr>
            <a:cxnSpLocks/>
          </p:cNvCxnSpPr>
          <p:nvPr/>
        </p:nvCxnSpPr>
        <p:spPr>
          <a:xfrm flipH="1">
            <a:off x="423595" y="4677368"/>
            <a:ext cx="514214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954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9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35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2.59259E-6 L -0.11875 0.00725 " pathEditMode="relative" rAng="0" ptsTypes="AA">
                                      <p:cBhvr>
                                        <p:cTn id="32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37" y="35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72222E-7 -2.83951E-6 L 0.11693 0.0034 " pathEditMode="relative" rAng="0" ptsTypes="AA">
                                      <p:cBhvr>
                                        <p:cTn id="34" dur="8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42" y="1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8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500"/>
                            </p:stCondLst>
                            <p:childTnLst>
                              <p:par>
                                <p:cTn id="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600"/>
                            </p:stCondLst>
                            <p:childTnLst>
                              <p:par>
                                <p:cTn id="7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100"/>
                            </p:stCondLst>
                            <p:childTnLst>
                              <p:par>
                                <p:cTn id="8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600"/>
                            </p:stCondLst>
                            <p:childTnLst>
                              <p:par>
                                <p:cTn id="8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1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7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200"/>
                            </p:stCondLst>
                            <p:childTnLst>
                              <p:par>
                                <p:cTn id="9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700"/>
                            </p:stCondLst>
                            <p:childTnLst>
                              <p:par>
                                <p:cTn id="9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3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4000"/>
                            </p:stCondLst>
                            <p:childTnLst>
                              <p:par>
                                <p:cTn id="10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500"/>
                            </p:stCondLst>
                            <p:childTnLst>
                              <p:par>
                                <p:cTn id="10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00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200"/>
                            </p:stCondLst>
                            <p:childTnLst>
                              <p:par>
                                <p:cTn id="1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700"/>
                            </p:stCondLst>
                            <p:childTnLst>
                              <p:par>
                                <p:cTn id="1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33" grpId="0"/>
      <p:bldP spid="45" grpId="0"/>
      <p:bldP spid="47" grpId="0"/>
      <p:bldP spid="48" grpId="0"/>
      <p:bldP spid="50" grpId="0"/>
      <p:bldP spid="4" grpId="0"/>
      <p:bldP spid="28" grpId="0"/>
      <p:bldP spid="36" grpId="0"/>
      <p:bldP spid="37" grpId="0"/>
      <p:bldP spid="41" grpId="0"/>
      <p:bldP spid="44" grpId="0"/>
      <p:bldP spid="46" grpId="0"/>
      <p:bldP spid="54" grpId="0"/>
      <p:bldP spid="55" grpId="0"/>
      <p:bldP spid="57" grpId="0"/>
      <p:bldP spid="58" grpId="0"/>
      <p:bldP spid="59" grpId="0"/>
      <p:bldP spid="6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9046112" y="429599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6627416" y="430073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4182380" y="430073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8609525" y="89598"/>
            <a:ext cx="927625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Расчет и оптимизация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  <a:endCxn id="16" idx="3"/>
          </p:cNvCxnSpPr>
          <p:nvPr/>
        </p:nvCxnSpPr>
        <p:spPr>
          <a:xfrm>
            <a:off x="3076097" y="5060362"/>
            <a:ext cx="1123294" cy="134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1216149" y="4210439"/>
            <a:ext cx="1859948" cy="186612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1488532" y="4483726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1488532" y="4483726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45718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r>
              <a:rPr lang="ru-RU" sz="6600" b="1" dirty="0">
                <a:solidFill>
                  <a:schemeClr val="bg1"/>
                </a:solidFill>
              </a:rPr>
              <a:t>3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8182823" y="510869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4212261" y="4294070"/>
            <a:ext cx="1510100" cy="1561157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6646770" y="427247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 flipV="1">
            <a:off x="5735231" y="5071229"/>
            <a:ext cx="892184" cy="424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9058189" y="428914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1970166" y="89598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A821DF9E-EFAB-BDB9-6D1D-18966EE1A358}"/>
              </a:ext>
            </a:extLst>
          </p:cNvPr>
          <p:cNvSpPr/>
          <p:nvPr/>
        </p:nvSpPr>
        <p:spPr>
          <a:xfrm>
            <a:off x="5388484" y="6161182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7" name="Группа 56">
            <a:extLst>
              <a:ext uri="{FF2B5EF4-FFF2-40B4-BE49-F238E27FC236}">
                <a16:creationId xmlns:a16="http://schemas.microsoft.com/office/drawing/2014/main" id="{BA9E65F7-7BB2-3C3F-11F5-7AFD6318DB9D}"/>
              </a:ext>
            </a:extLst>
          </p:cNvPr>
          <p:cNvGrpSpPr/>
          <p:nvPr/>
        </p:nvGrpSpPr>
        <p:grpSpPr>
          <a:xfrm rot="2760846">
            <a:off x="5400561" y="6154340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8" name="Овал 0">
              <a:extLst>
                <a:ext uri="{FF2B5EF4-FFF2-40B4-BE49-F238E27FC236}">
                  <a16:creationId xmlns:a16="http://schemas.microsoft.com/office/drawing/2014/main" id="{302DBBE5-C6BA-D1BA-08CB-59617E055A04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59" name="Прямая">
              <a:extLst>
                <a:ext uri="{FF2B5EF4-FFF2-40B4-BE49-F238E27FC236}">
                  <a16:creationId xmlns:a16="http://schemas.microsoft.com/office/drawing/2014/main" id="{E6810718-D903-1008-2843-73D0AC31162C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Прямая">
              <a:extLst>
                <a:ext uri="{FF2B5EF4-FFF2-40B4-BE49-F238E27FC236}">
                  <a16:creationId xmlns:a16="http://schemas.microsoft.com/office/drawing/2014/main" id="{FA31A9E5-9152-C969-424D-FBAB0E1FF4C7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Овал 60">
            <a:extLst>
              <a:ext uri="{FF2B5EF4-FFF2-40B4-BE49-F238E27FC236}">
                <a16:creationId xmlns:a16="http://schemas.microsoft.com/office/drawing/2014/main" id="{BD1B5523-5822-3A5B-D23B-EF9FB7093B84}"/>
              </a:ext>
            </a:extLst>
          </p:cNvPr>
          <p:cNvSpPr/>
          <p:nvPr/>
        </p:nvSpPr>
        <p:spPr>
          <a:xfrm>
            <a:off x="7716959" y="615566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2" name="Группа 61">
            <a:extLst>
              <a:ext uri="{FF2B5EF4-FFF2-40B4-BE49-F238E27FC236}">
                <a16:creationId xmlns:a16="http://schemas.microsoft.com/office/drawing/2014/main" id="{25B6F0FD-8C8A-EFD3-62E2-7F113590DD79}"/>
              </a:ext>
            </a:extLst>
          </p:cNvPr>
          <p:cNvGrpSpPr/>
          <p:nvPr/>
        </p:nvGrpSpPr>
        <p:grpSpPr>
          <a:xfrm rot="2760846">
            <a:off x="7729036" y="614882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3" name="Овал 0">
              <a:extLst>
                <a:ext uri="{FF2B5EF4-FFF2-40B4-BE49-F238E27FC236}">
                  <a16:creationId xmlns:a16="http://schemas.microsoft.com/office/drawing/2014/main" id="{C55A28AA-0923-895E-994D-B5EB91B2B4C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64" name="Прямая">
              <a:extLst>
                <a:ext uri="{FF2B5EF4-FFF2-40B4-BE49-F238E27FC236}">
                  <a16:creationId xmlns:a16="http://schemas.microsoft.com/office/drawing/2014/main" id="{8F06F5EF-ED8B-30E5-AF2C-6C4F5179F985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Прямая">
              <a:extLst>
                <a:ext uri="{FF2B5EF4-FFF2-40B4-BE49-F238E27FC236}">
                  <a16:creationId xmlns:a16="http://schemas.microsoft.com/office/drawing/2014/main" id="{04D75219-BA96-F6DF-6A80-CA1F92264157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Прямая со стрелкой 70">
            <a:extLst>
              <a:ext uri="{FF2B5EF4-FFF2-40B4-BE49-F238E27FC236}">
                <a16:creationId xmlns:a16="http://schemas.microsoft.com/office/drawing/2014/main" id="{68FFEBB5-1E78-3E3E-3E63-F8C94D500524}"/>
              </a:ext>
            </a:extLst>
          </p:cNvPr>
          <p:cNvCxnSpPr>
            <a:cxnSpLocks/>
            <a:stCxn id="25" idx="7"/>
            <a:endCxn id="141" idx="2"/>
          </p:cNvCxnSpPr>
          <p:nvPr/>
        </p:nvCxnSpPr>
        <p:spPr>
          <a:xfrm>
            <a:off x="10581005" y="5070400"/>
            <a:ext cx="935464" cy="35715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Прямая со стрелкой 72">
            <a:extLst>
              <a:ext uri="{FF2B5EF4-FFF2-40B4-BE49-F238E27FC236}">
                <a16:creationId xmlns:a16="http://schemas.microsoft.com/office/drawing/2014/main" id="{844A2E5F-CF40-D624-5B40-5923DC3743B1}"/>
              </a:ext>
            </a:extLst>
          </p:cNvPr>
          <p:cNvCxnSpPr>
            <a:cxnSpLocks/>
            <a:stCxn id="63" idx="7"/>
            <a:endCxn id="25" idx="5"/>
          </p:cNvCxnSpPr>
          <p:nvPr/>
        </p:nvCxnSpPr>
        <p:spPr>
          <a:xfrm flipV="1">
            <a:off x="9251852" y="5836744"/>
            <a:ext cx="535190" cy="1093333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Прямая со стрелкой 74">
            <a:extLst>
              <a:ext uri="{FF2B5EF4-FFF2-40B4-BE49-F238E27FC236}">
                <a16:creationId xmlns:a16="http://schemas.microsoft.com/office/drawing/2014/main" id="{43A80B17-2A96-58E0-C3DC-153431F55764}"/>
              </a:ext>
            </a:extLst>
          </p:cNvPr>
          <p:cNvCxnSpPr>
            <a:cxnSpLocks/>
            <a:stCxn id="58" idx="7"/>
            <a:endCxn id="61" idx="2"/>
          </p:cNvCxnSpPr>
          <p:nvPr/>
        </p:nvCxnSpPr>
        <p:spPr>
          <a:xfrm flipV="1">
            <a:off x="6923377" y="6920039"/>
            <a:ext cx="793582" cy="15552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Прямая со стрелкой 80">
            <a:extLst>
              <a:ext uri="{FF2B5EF4-FFF2-40B4-BE49-F238E27FC236}">
                <a16:creationId xmlns:a16="http://schemas.microsoft.com/office/drawing/2014/main" id="{478DE86F-618E-CB83-A995-CC3AE7A86877}"/>
              </a:ext>
            </a:extLst>
          </p:cNvPr>
          <p:cNvCxnSpPr>
            <a:cxnSpLocks/>
            <a:stCxn id="16" idx="5"/>
            <a:endCxn id="58" idx="3"/>
          </p:cNvCxnSpPr>
          <p:nvPr/>
        </p:nvCxnSpPr>
        <p:spPr>
          <a:xfrm>
            <a:off x="4940960" y="5842117"/>
            <a:ext cx="446885" cy="1091523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Овал 83">
            <a:extLst>
              <a:ext uri="{FF2B5EF4-FFF2-40B4-BE49-F238E27FC236}">
                <a16:creationId xmlns:a16="http://schemas.microsoft.com/office/drawing/2014/main" id="{5D6DB74F-85FE-0550-1009-14ECE490AF34}"/>
              </a:ext>
            </a:extLst>
          </p:cNvPr>
          <p:cNvSpPr/>
          <p:nvPr/>
        </p:nvSpPr>
        <p:spPr>
          <a:xfrm>
            <a:off x="7773834" y="2381532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5" name="Группа 84">
            <a:extLst>
              <a:ext uri="{FF2B5EF4-FFF2-40B4-BE49-F238E27FC236}">
                <a16:creationId xmlns:a16="http://schemas.microsoft.com/office/drawing/2014/main" id="{BBB22905-F5A4-BAC7-67B7-8790E34B4C18}"/>
              </a:ext>
            </a:extLst>
          </p:cNvPr>
          <p:cNvGrpSpPr/>
          <p:nvPr/>
        </p:nvGrpSpPr>
        <p:grpSpPr>
          <a:xfrm rot="2760846">
            <a:off x="7785911" y="2374690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6" name="Овал 0">
              <a:extLst>
                <a:ext uri="{FF2B5EF4-FFF2-40B4-BE49-F238E27FC236}">
                  <a16:creationId xmlns:a16="http://schemas.microsoft.com/office/drawing/2014/main" id="{B10E0DB1-761F-AE46-56F8-1EEF0EBDF098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87" name="Прямая">
              <a:extLst>
                <a:ext uri="{FF2B5EF4-FFF2-40B4-BE49-F238E27FC236}">
                  <a16:creationId xmlns:a16="http://schemas.microsoft.com/office/drawing/2014/main" id="{441ECB42-4EEE-BB86-0AB0-2D5E96E9DD6A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Прямая">
              <a:extLst>
                <a:ext uri="{FF2B5EF4-FFF2-40B4-BE49-F238E27FC236}">
                  <a16:creationId xmlns:a16="http://schemas.microsoft.com/office/drawing/2014/main" id="{046A626A-D3F4-3770-C837-FEBA07C5E6FE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9" name="Прямая со стрелкой 88">
            <a:extLst>
              <a:ext uri="{FF2B5EF4-FFF2-40B4-BE49-F238E27FC236}">
                <a16:creationId xmlns:a16="http://schemas.microsoft.com/office/drawing/2014/main" id="{A3A69E47-DE6A-C0AB-613D-04ACF844C50E}"/>
              </a:ext>
            </a:extLst>
          </p:cNvPr>
          <p:cNvCxnSpPr>
            <a:cxnSpLocks/>
            <a:stCxn id="20" idx="1"/>
            <a:endCxn id="86" idx="3"/>
          </p:cNvCxnSpPr>
          <p:nvPr/>
        </p:nvCxnSpPr>
        <p:spPr>
          <a:xfrm flipV="1">
            <a:off x="7434657" y="3153990"/>
            <a:ext cx="338538" cy="113807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Овал 92">
            <a:extLst>
              <a:ext uri="{FF2B5EF4-FFF2-40B4-BE49-F238E27FC236}">
                <a16:creationId xmlns:a16="http://schemas.microsoft.com/office/drawing/2014/main" id="{3A641EE4-9B6E-0923-E0B0-C698D1519C8C}"/>
              </a:ext>
            </a:extLst>
          </p:cNvPr>
          <p:cNvSpPr/>
          <p:nvPr/>
        </p:nvSpPr>
        <p:spPr>
          <a:xfrm>
            <a:off x="3732807" y="7921470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4" name="Группа 93">
            <a:extLst>
              <a:ext uri="{FF2B5EF4-FFF2-40B4-BE49-F238E27FC236}">
                <a16:creationId xmlns:a16="http://schemas.microsoft.com/office/drawing/2014/main" id="{0DD47C89-A303-00C1-BAFA-C6C1835217D8}"/>
              </a:ext>
            </a:extLst>
          </p:cNvPr>
          <p:cNvGrpSpPr/>
          <p:nvPr/>
        </p:nvGrpSpPr>
        <p:grpSpPr>
          <a:xfrm rot="2760846">
            <a:off x="3744884" y="7914628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5" name="Овал 0">
              <a:extLst>
                <a:ext uri="{FF2B5EF4-FFF2-40B4-BE49-F238E27FC236}">
                  <a16:creationId xmlns:a16="http://schemas.microsoft.com/office/drawing/2014/main" id="{AECF7761-9D4C-7D0C-62F6-B411B7D9EE8F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96" name="Прямая">
              <a:extLst>
                <a:ext uri="{FF2B5EF4-FFF2-40B4-BE49-F238E27FC236}">
                  <a16:creationId xmlns:a16="http://schemas.microsoft.com/office/drawing/2014/main" id="{05009236-2B3B-A28C-C8D9-6504B24C5A7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Прямая">
              <a:extLst>
                <a:ext uri="{FF2B5EF4-FFF2-40B4-BE49-F238E27FC236}">
                  <a16:creationId xmlns:a16="http://schemas.microsoft.com/office/drawing/2014/main" id="{F9F292BE-4757-DF2E-C937-344B8FA089C9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8" name="Прямая со стрелкой 97">
            <a:extLst>
              <a:ext uri="{FF2B5EF4-FFF2-40B4-BE49-F238E27FC236}">
                <a16:creationId xmlns:a16="http://schemas.microsoft.com/office/drawing/2014/main" id="{809D37BE-8732-A715-3BE8-CEDA68BB3546}"/>
              </a:ext>
            </a:extLst>
          </p:cNvPr>
          <p:cNvCxnSpPr>
            <a:cxnSpLocks/>
            <a:stCxn id="95" idx="0"/>
            <a:endCxn id="58" idx="4"/>
          </p:cNvCxnSpPr>
          <p:nvPr/>
        </p:nvCxnSpPr>
        <p:spPr>
          <a:xfrm flipV="1">
            <a:off x="5061351" y="7476502"/>
            <a:ext cx="532843" cy="676515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Овал 101">
            <a:extLst>
              <a:ext uri="{FF2B5EF4-FFF2-40B4-BE49-F238E27FC236}">
                <a16:creationId xmlns:a16="http://schemas.microsoft.com/office/drawing/2014/main" id="{4548AE8C-78CE-781C-82AE-89029941706D}"/>
              </a:ext>
            </a:extLst>
          </p:cNvPr>
          <p:cNvSpPr/>
          <p:nvPr/>
        </p:nvSpPr>
        <p:spPr>
          <a:xfrm>
            <a:off x="10168779" y="239827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03" name="Группа 102">
            <a:extLst>
              <a:ext uri="{FF2B5EF4-FFF2-40B4-BE49-F238E27FC236}">
                <a16:creationId xmlns:a16="http://schemas.microsoft.com/office/drawing/2014/main" id="{9CE5A2FD-1A8D-C664-6BEE-DBCC4FA81E2F}"/>
              </a:ext>
            </a:extLst>
          </p:cNvPr>
          <p:cNvGrpSpPr/>
          <p:nvPr/>
        </p:nvGrpSpPr>
        <p:grpSpPr>
          <a:xfrm rot="2760846">
            <a:off x="10180856" y="239143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4" name="Овал 0">
              <a:extLst>
                <a:ext uri="{FF2B5EF4-FFF2-40B4-BE49-F238E27FC236}">
                  <a16:creationId xmlns:a16="http://schemas.microsoft.com/office/drawing/2014/main" id="{0EC8FBDE-E225-2C11-B207-B8D925FBE49E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05" name="Прямая">
              <a:extLst>
                <a:ext uri="{FF2B5EF4-FFF2-40B4-BE49-F238E27FC236}">
                  <a16:creationId xmlns:a16="http://schemas.microsoft.com/office/drawing/2014/main" id="{FF6B5FD5-9966-4206-8E7B-88164562CFA8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Прямая">
              <a:extLst>
                <a:ext uri="{FF2B5EF4-FFF2-40B4-BE49-F238E27FC236}">
                  <a16:creationId xmlns:a16="http://schemas.microsoft.com/office/drawing/2014/main" id="{9267B9AB-2EA0-B8D3-D220-BEB5C36C9B94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Прямая со стрелкой 106">
            <a:extLst>
              <a:ext uri="{FF2B5EF4-FFF2-40B4-BE49-F238E27FC236}">
                <a16:creationId xmlns:a16="http://schemas.microsoft.com/office/drawing/2014/main" id="{973679D6-6012-E317-567E-7D382B52F614}"/>
              </a:ext>
            </a:extLst>
          </p:cNvPr>
          <p:cNvCxnSpPr>
            <a:cxnSpLocks/>
            <a:stCxn id="86" idx="7"/>
            <a:endCxn id="104" idx="3"/>
          </p:cNvCxnSpPr>
          <p:nvPr/>
        </p:nvCxnSpPr>
        <p:spPr>
          <a:xfrm>
            <a:off x="9308727" y="3155941"/>
            <a:ext cx="859413" cy="14795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Прямая со стрелкой 109">
            <a:extLst>
              <a:ext uri="{FF2B5EF4-FFF2-40B4-BE49-F238E27FC236}">
                <a16:creationId xmlns:a16="http://schemas.microsoft.com/office/drawing/2014/main" id="{B61A4D67-C4AA-60A7-5668-E3E709649FA9}"/>
              </a:ext>
            </a:extLst>
          </p:cNvPr>
          <p:cNvCxnSpPr>
            <a:cxnSpLocks/>
            <a:stCxn id="104" idx="6"/>
            <a:endCxn id="141" idx="1"/>
          </p:cNvCxnSpPr>
          <p:nvPr/>
        </p:nvCxnSpPr>
        <p:spPr>
          <a:xfrm>
            <a:off x="11460274" y="3714978"/>
            <a:ext cx="328578" cy="731363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Овал 112">
            <a:extLst>
              <a:ext uri="{FF2B5EF4-FFF2-40B4-BE49-F238E27FC236}">
                <a16:creationId xmlns:a16="http://schemas.microsoft.com/office/drawing/2014/main" id="{E97C1358-7804-A431-D36D-3DD05A6901FA}"/>
              </a:ext>
            </a:extLst>
          </p:cNvPr>
          <p:cNvSpPr/>
          <p:nvPr/>
        </p:nvSpPr>
        <p:spPr>
          <a:xfrm>
            <a:off x="12932128" y="2443286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114" name="Группа 113">
            <a:extLst>
              <a:ext uri="{FF2B5EF4-FFF2-40B4-BE49-F238E27FC236}">
                <a16:creationId xmlns:a16="http://schemas.microsoft.com/office/drawing/2014/main" id="{2B606385-2634-9D04-DDB3-61283ADE6ECA}"/>
              </a:ext>
            </a:extLst>
          </p:cNvPr>
          <p:cNvGrpSpPr/>
          <p:nvPr/>
        </p:nvGrpSpPr>
        <p:grpSpPr>
          <a:xfrm rot="2760846">
            <a:off x="12944205" y="2436444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15" name="Овал 0">
              <a:extLst>
                <a:ext uri="{FF2B5EF4-FFF2-40B4-BE49-F238E27FC236}">
                  <a16:creationId xmlns:a16="http://schemas.microsoft.com/office/drawing/2014/main" id="{EDF30B4B-05DC-8BF1-12A7-203A70F8040F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16" name="Прямая">
              <a:extLst>
                <a:ext uri="{FF2B5EF4-FFF2-40B4-BE49-F238E27FC236}">
                  <a16:creationId xmlns:a16="http://schemas.microsoft.com/office/drawing/2014/main" id="{99CD7563-7634-8CE4-6666-97DC7CA261FE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Прямая">
              <a:extLst>
                <a:ext uri="{FF2B5EF4-FFF2-40B4-BE49-F238E27FC236}">
                  <a16:creationId xmlns:a16="http://schemas.microsoft.com/office/drawing/2014/main" id="{FB10727A-D294-A596-D2C4-4903D9FF7906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9" name="Прямая со стрелкой 118">
            <a:extLst>
              <a:ext uri="{FF2B5EF4-FFF2-40B4-BE49-F238E27FC236}">
                <a16:creationId xmlns:a16="http://schemas.microsoft.com/office/drawing/2014/main" id="{C558AB51-1297-3682-B444-192D3258EFEB}"/>
              </a:ext>
            </a:extLst>
          </p:cNvPr>
          <p:cNvCxnSpPr>
            <a:cxnSpLocks/>
            <a:stCxn id="104" idx="7"/>
            <a:endCxn id="115" idx="3"/>
          </p:cNvCxnSpPr>
          <p:nvPr/>
        </p:nvCxnSpPr>
        <p:spPr>
          <a:xfrm>
            <a:off x="11703672" y="3172687"/>
            <a:ext cx="1227817" cy="43057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DC90E504-57FA-7AD7-463B-5BFD5907F059}"/>
              </a:ext>
            </a:extLst>
          </p:cNvPr>
          <p:cNvSpPr txBox="1"/>
          <p:nvPr/>
        </p:nvSpPr>
        <p:spPr>
          <a:xfrm>
            <a:off x="3963514" y="9589233"/>
            <a:ext cx="12594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Хвост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2D600BDE-A04B-115A-5152-B4A8FD99D3B0}"/>
              </a:ext>
            </a:extLst>
          </p:cNvPr>
          <p:cNvSpPr txBox="1"/>
          <p:nvPr/>
        </p:nvSpPr>
        <p:spPr>
          <a:xfrm>
            <a:off x="13174886" y="1764428"/>
            <a:ext cx="12594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Тупик</a:t>
            </a:r>
          </a:p>
        </p:txBody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386B8689-5FD6-C12A-D3C3-D7CAD55DF767}"/>
              </a:ext>
            </a:extLst>
          </p:cNvPr>
          <p:cNvSpPr/>
          <p:nvPr/>
        </p:nvSpPr>
        <p:spPr>
          <a:xfrm>
            <a:off x="3975565" y="9589233"/>
            <a:ext cx="1048738" cy="50783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5" name="Прямоугольник 124">
            <a:extLst>
              <a:ext uri="{FF2B5EF4-FFF2-40B4-BE49-F238E27FC236}">
                <a16:creationId xmlns:a16="http://schemas.microsoft.com/office/drawing/2014/main" id="{A25E8308-1959-8720-46C0-CFE19A6FD0E2}"/>
              </a:ext>
            </a:extLst>
          </p:cNvPr>
          <p:cNvSpPr/>
          <p:nvPr/>
        </p:nvSpPr>
        <p:spPr>
          <a:xfrm>
            <a:off x="13174886" y="1774119"/>
            <a:ext cx="1048738" cy="50783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7" name="Прямая соединительная линия 126">
            <a:extLst>
              <a:ext uri="{FF2B5EF4-FFF2-40B4-BE49-F238E27FC236}">
                <a16:creationId xmlns:a16="http://schemas.microsoft.com/office/drawing/2014/main" id="{95BC3A3C-072E-F787-4BB2-691B176273DF}"/>
              </a:ext>
            </a:extLst>
          </p:cNvPr>
          <p:cNvCxnSpPr>
            <a:cxnSpLocks/>
          </p:cNvCxnSpPr>
          <p:nvPr/>
        </p:nvCxnSpPr>
        <p:spPr>
          <a:xfrm>
            <a:off x="3469614" y="8158790"/>
            <a:ext cx="2112693" cy="1078001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Прямая соединительная линия 128">
            <a:extLst>
              <a:ext uri="{FF2B5EF4-FFF2-40B4-BE49-F238E27FC236}">
                <a16:creationId xmlns:a16="http://schemas.microsoft.com/office/drawing/2014/main" id="{1909D73A-2176-0FCB-980B-3071BA979B45}"/>
              </a:ext>
            </a:extLst>
          </p:cNvPr>
          <p:cNvCxnSpPr>
            <a:cxnSpLocks/>
          </p:cNvCxnSpPr>
          <p:nvPr/>
        </p:nvCxnSpPr>
        <p:spPr>
          <a:xfrm flipV="1">
            <a:off x="3600696" y="8077176"/>
            <a:ext cx="1853941" cy="1107996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Прямая соединительная линия 138">
            <a:extLst>
              <a:ext uri="{FF2B5EF4-FFF2-40B4-BE49-F238E27FC236}">
                <a16:creationId xmlns:a16="http://schemas.microsoft.com/office/drawing/2014/main" id="{2805E320-C1F6-B90E-D94D-B460534EC047}"/>
              </a:ext>
            </a:extLst>
          </p:cNvPr>
          <p:cNvCxnSpPr>
            <a:cxnSpLocks/>
          </p:cNvCxnSpPr>
          <p:nvPr/>
        </p:nvCxnSpPr>
        <p:spPr>
          <a:xfrm>
            <a:off x="12690386" y="2714376"/>
            <a:ext cx="2112693" cy="1078001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Прямая соединительная линия 139">
            <a:extLst>
              <a:ext uri="{FF2B5EF4-FFF2-40B4-BE49-F238E27FC236}">
                <a16:creationId xmlns:a16="http://schemas.microsoft.com/office/drawing/2014/main" id="{A61E97CA-B592-DFAD-0914-33F07A58B1B6}"/>
              </a:ext>
            </a:extLst>
          </p:cNvPr>
          <p:cNvCxnSpPr>
            <a:cxnSpLocks/>
          </p:cNvCxnSpPr>
          <p:nvPr/>
        </p:nvCxnSpPr>
        <p:spPr>
          <a:xfrm flipV="1">
            <a:off x="12821468" y="2632762"/>
            <a:ext cx="1853941" cy="1107996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Овал 1">
            <a:extLst>
              <a:ext uri="{FF2B5EF4-FFF2-40B4-BE49-F238E27FC236}">
                <a16:creationId xmlns:a16="http://schemas.microsoft.com/office/drawing/2014/main" id="{3FC2FB7D-DE29-0353-5890-21EFAF50A616}"/>
              </a:ext>
            </a:extLst>
          </p:cNvPr>
          <p:cNvSpPr/>
          <p:nvPr/>
        </p:nvSpPr>
        <p:spPr>
          <a:xfrm>
            <a:off x="11516469" y="4173054"/>
            <a:ext cx="1859948" cy="186612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42" name="Прямая соединительная линия 141">
            <a:extLst>
              <a:ext uri="{FF2B5EF4-FFF2-40B4-BE49-F238E27FC236}">
                <a16:creationId xmlns:a16="http://schemas.microsoft.com/office/drawing/2014/main" id="{326ED7C8-0E3F-737A-A290-F630E82430D3}"/>
              </a:ext>
            </a:extLst>
          </p:cNvPr>
          <p:cNvCxnSpPr>
            <a:cxnSpLocks/>
            <a:stCxn id="141" idx="1"/>
            <a:endCxn id="141" idx="5"/>
          </p:cNvCxnSpPr>
          <p:nvPr/>
        </p:nvCxnSpPr>
        <p:spPr>
          <a:xfrm>
            <a:off x="11788852" y="4446341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Прямая соединительная линия 142">
            <a:extLst>
              <a:ext uri="{FF2B5EF4-FFF2-40B4-BE49-F238E27FC236}">
                <a16:creationId xmlns:a16="http://schemas.microsoft.com/office/drawing/2014/main" id="{6396783C-259F-F885-2CB7-7101D564D695}"/>
              </a:ext>
            </a:extLst>
          </p:cNvPr>
          <p:cNvCxnSpPr>
            <a:cxnSpLocks/>
            <a:stCxn id="141" idx="3"/>
            <a:endCxn id="141" idx="7"/>
          </p:cNvCxnSpPr>
          <p:nvPr/>
        </p:nvCxnSpPr>
        <p:spPr>
          <a:xfrm flipV="1">
            <a:off x="11788852" y="4446341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266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1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7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8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/>
      <p:bldP spid="123" grpId="0"/>
      <p:bldP spid="124" grpId="0" animBg="1"/>
      <p:bldP spid="124" grpId="1" animBg="1"/>
      <p:bldP spid="125" grpId="0" animBg="1"/>
      <p:bldP spid="125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4278388-21D8-EF03-994C-47AEC20A7EAE}"/>
              </a:ext>
            </a:extLst>
          </p:cNvPr>
          <p:cNvSpPr/>
          <p:nvPr/>
        </p:nvSpPr>
        <p:spPr>
          <a:xfrm>
            <a:off x="7888314" y="1134106"/>
            <a:ext cx="8575769" cy="74100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9046112" y="429599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6627416" y="430073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4182380" y="430073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8609525" y="89598"/>
            <a:ext cx="927625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Расчет и оптимизация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  <a:endCxn id="16" idx="3"/>
          </p:cNvCxnSpPr>
          <p:nvPr/>
        </p:nvCxnSpPr>
        <p:spPr>
          <a:xfrm>
            <a:off x="3076097" y="5060362"/>
            <a:ext cx="1123294" cy="134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1216149" y="4210439"/>
            <a:ext cx="1859948" cy="186612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1488532" y="4483726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1488532" y="4483726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45718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r>
              <a:rPr lang="ru-RU" sz="6600" b="1" dirty="0">
                <a:solidFill>
                  <a:schemeClr val="bg1"/>
                </a:solidFill>
              </a:rPr>
              <a:t>3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8182823" y="510869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4212261" y="4294070"/>
            <a:ext cx="1510100" cy="1561157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6646770" y="427247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 flipV="1">
            <a:off x="5735231" y="5071229"/>
            <a:ext cx="892184" cy="424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9058189" y="428914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1970166" y="89598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A821DF9E-EFAB-BDB9-6D1D-18966EE1A358}"/>
              </a:ext>
            </a:extLst>
          </p:cNvPr>
          <p:cNvSpPr/>
          <p:nvPr/>
        </p:nvSpPr>
        <p:spPr>
          <a:xfrm>
            <a:off x="5388484" y="6161182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7" name="Группа 56">
            <a:extLst>
              <a:ext uri="{FF2B5EF4-FFF2-40B4-BE49-F238E27FC236}">
                <a16:creationId xmlns:a16="http://schemas.microsoft.com/office/drawing/2014/main" id="{BA9E65F7-7BB2-3C3F-11F5-7AFD6318DB9D}"/>
              </a:ext>
            </a:extLst>
          </p:cNvPr>
          <p:cNvGrpSpPr/>
          <p:nvPr/>
        </p:nvGrpSpPr>
        <p:grpSpPr>
          <a:xfrm rot="2760846">
            <a:off x="5400561" y="6154340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8" name="Овал 0">
              <a:extLst>
                <a:ext uri="{FF2B5EF4-FFF2-40B4-BE49-F238E27FC236}">
                  <a16:creationId xmlns:a16="http://schemas.microsoft.com/office/drawing/2014/main" id="{302DBBE5-C6BA-D1BA-08CB-59617E055A04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59" name="Прямая">
              <a:extLst>
                <a:ext uri="{FF2B5EF4-FFF2-40B4-BE49-F238E27FC236}">
                  <a16:creationId xmlns:a16="http://schemas.microsoft.com/office/drawing/2014/main" id="{E6810718-D903-1008-2843-73D0AC31162C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Прямая">
              <a:extLst>
                <a:ext uri="{FF2B5EF4-FFF2-40B4-BE49-F238E27FC236}">
                  <a16:creationId xmlns:a16="http://schemas.microsoft.com/office/drawing/2014/main" id="{FA31A9E5-9152-C969-424D-FBAB0E1FF4C7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Овал 60">
            <a:extLst>
              <a:ext uri="{FF2B5EF4-FFF2-40B4-BE49-F238E27FC236}">
                <a16:creationId xmlns:a16="http://schemas.microsoft.com/office/drawing/2014/main" id="{BD1B5523-5822-3A5B-D23B-EF9FB7093B84}"/>
              </a:ext>
            </a:extLst>
          </p:cNvPr>
          <p:cNvSpPr/>
          <p:nvPr/>
        </p:nvSpPr>
        <p:spPr>
          <a:xfrm>
            <a:off x="7716959" y="615566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2" name="Группа 61">
            <a:extLst>
              <a:ext uri="{FF2B5EF4-FFF2-40B4-BE49-F238E27FC236}">
                <a16:creationId xmlns:a16="http://schemas.microsoft.com/office/drawing/2014/main" id="{25B6F0FD-8C8A-EFD3-62E2-7F113590DD79}"/>
              </a:ext>
            </a:extLst>
          </p:cNvPr>
          <p:cNvGrpSpPr/>
          <p:nvPr/>
        </p:nvGrpSpPr>
        <p:grpSpPr>
          <a:xfrm rot="2760846">
            <a:off x="7729036" y="614882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3" name="Овал 0">
              <a:extLst>
                <a:ext uri="{FF2B5EF4-FFF2-40B4-BE49-F238E27FC236}">
                  <a16:creationId xmlns:a16="http://schemas.microsoft.com/office/drawing/2014/main" id="{C55A28AA-0923-895E-994D-B5EB91B2B4C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64" name="Прямая">
              <a:extLst>
                <a:ext uri="{FF2B5EF4-FFF2-40B4-BE49-F238E27FC236}">
                  <a16:creationId xmlns:a16="http://schemas.microsoft.com/office/drawing/2014/main" id="{8F06F5EF-ED8B-30E5-AF2C-6C4F5179F985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Прямая">
              <a:extLst>
                <a:ext uri="{FF2B5EF4-FFF2-40B4-BE49-F238E27FC236}">
                  <a16:creationId xmlns:a16="http://schemas.microsoft.com/office/drawing/2014/main" id="{04D75219-BA96-F6DF-6A80-CA1F92264157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Прямая со стрелкой 70">
            <a:extLst>
              <a:ext uri="{FF2B5EF4-FFF2-40B4-BE49-F238E27FC236}">
                <a16:creationId xmlns:a16="http://schemas.microsoft.com/office/drawing/2014/main" id="{68FFEBB5-1E78-3E3E-3E63-F8C94D500524}"/>
              </a:ext>
            </a:extLst>
          </p:cNvPr>
          <p:cNvCxnSpPr>
            <a:cxnSpLocks/>
            <a:stCxn id="25" idx="7"/>
            <a:endCxn id="53" idx="2"/>
          </p:cNvCxnSpPr>
          <p:nvPr/>
        </p:nvCxnSpPr>
        <p:spPr>
          <a:xfrm>
            <a:off x="10581005" y="5070400"/>
            <a:ext cx="934720" cy="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Прямая со стрелкой 72">
            <a:extLst>
              <a:ext uri="{FF2B5EF4-FFF2-40B4-BE49-F238E27FC236}">
                <a16:creationId xmlns:a16="http://schemas.microsoft.com/office/drawing/2014/main" id="{844A2E5F-CF40-D624-5B40-5923DC3743B1}"/>
              </a:ext>
            </a:extLst>
          </p:cNvPr>
          <p:cNvCxnSpPr>
            <a:cxnSpLocks/>
            <a:stCxn id="63" idx="7"/>
            <a:endCxn id="25" idx="5"/>
          </p:cNvCxnSpPr>
          <p:nvPr/>
        </p:nvCxnSpPr>
        <p:spPr>
          <a:xfrm flipV="1">
            <a:off x="9251852" y="5836744"/>
            <a:ext cx="535190" cy="1093333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Прямая со стрелкой 74">
            <a:extLst>
              <a:ext uri="{FF2B5EF4-FFF2-40B4-BE49-F238E27FC236}">
                <a16:creationId xmlns:a16="http://schemas.microsoft.com/office/drawing/2014/main" id="{43A80B17-2A96-58E0-C3DC-153431F55764}"/>
              </a:ext>
            </a:extLst>
          </p:cNvPr>
          <p:cNvCxnSpPr>
            <a:cxnSpLocks/>
            <a:stCxn id="58" idx="7"/>
            <a:endCxn id="61" idx="2"/>
          </p:cNvCxnSpPr>
          <p:nvPr/>
        </p:nvCxnSpPr>
        <p:spPr>
          <a:xfrm flipV="1">
            <a:off x="6923377" y="6920039"/>
            <a:ext cx="793582" cy="15552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Прямая со стрелкой 80">
            <a:extLst>
              <a:ext uri="{FF2B5EF4-FFF2-40B4-BE49-F238E27FC236}">
                <a16:creationId xmlns:a16="http://schemas.microsoft.com/office/drawing/2014/main" id="{478DE86F-618E-CB83-A995-CC3AE7A86877}"/>
              </a:ext>
            </a:extLst>
          </p:cNvPr>
          <p:cNvCxnSpPr>
            <a:cxnSpLocks/>
            <a:stCxn id="16" idx="5"/>
            <a:endCxn id="58" idx="3"/>
          </p:cNvCxnSpPr>
          <p:nvPr/>
        </p:nvCxnSpPr>
        <p:spPr>
          <a:xfrm>
            <a:off x="4940960" y="5842117"/>
            <a:ext cx="446885" cy="1091523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Овал 83">
            <a:extLst>
              <a:ext uri="{FF2B5EF4-FFF2-40B4-BE49-F238E27FC236}">
                <a16:creationId xmlns:a16="http://schemas.microsoft.com/office/drawing/2014/main" id="{5D6DB74F-85FE-0550-1009-14ECE490AF34}"/>
              </a:ext>
            </a:extLst>
          </p:cNvPr>
          <p:cNvSpPr/>
          <p:nvPr/>
        </p:nvSpPr>
        <p:spPr>
          <a:xfrm>
            <a:off x="7773834" y="2381532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5" name="Группа 84">
            <a:extLst>
              <a:ext uri="{FF2B5EF4-FFF2-40B4-BE49-F238E27FC236}">
                <a16:creationId xmlns:a16="http://schemas.microsoft.com/office/drawing/2014/main" id="{BBB22905-F5A4-BAC7-67B7-8790E34B4C18}"/>
              </a:ext>
            </a:extLst>
          </p:cNvPr>
          <p:cNvGrpSpPr/>
          <p:nvPr/>
        </p:nvGrpSpPr>
        <p:grpSpPr>
          <a:xfrm rot="2760846">
            <a:off x="7785911" y="2374690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6" name="Овал 0">
              <a:extLst>
                <a:ext uri="{FF2B5EF4-FFF2-40B4-BE49-F238E27FC236}">
                  <a16:creationId xmlns:a16="http://schemas.microsoft.com/office/drawing/2014/main" id="{B10E0DB1-761F-AE46-56F8-1EEF0EBDF098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87" name="Прямая">
              <a:extLst>
                <a:ext uri="{FF2B5EF4-FFF2-40B4-BE49-F238E27FC236}">
                  <a16:creationId xmlns:a16="http://schemas.microsoft.com/office/drawing/2014/main" id="{441ECB42-4EEE-BB86-0AB0-2D5E96E9DD6A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Прямая">
              <a:extLst>
                <a:ext uri="{FF2B5EF4-FFF2-40B4-BE49-F238E27FC236}">
                  <a16:creationId xmlns:a16="http://schemas.microsoft.com/office/drawing/2014/main" id="{046A626A-D3F4-3770-C837-FEBA07C5E6FE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9" name="Прямая со стрелкой 88">
            <a:extLst>
              <a:ext uri="{FF2B5EF4-FFF2-40B4-BE49-F238E27FC236}">
                <a16:creationId xmlns:a16="http://schemas.microsoft.com/office/drawing/2014/main" id="{A3A69E47-DE6A-C0AB-613D-04ACF844C50E}"/>
              </a:ext>
            </a:extLst>
          </p:cNvPr>
          <p:cNvCxnSpPr>
            <a:cxnSpLocks/>
            <a:stCxn id="20" idx="1"/>
            <a:endCxn id="86" idx="3"/>
          </p:cNvCxnSpPr>
          <p:nvPr/>
        </p:nvCxnSpPr>
        <p:spPr>
          <a:xfrm flipV="1">
            <a:off x="7434657" y="3153990"/>
            <a:ext cx="338538" cy="113807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Овал 101">
            <a:extLst>
              <a:ext uri="{FF2B5EF4-FFF2-40B4-BE49-F238E27FC236}">
                <a16:creationId xmlns:a16="http://schemas.microsoft.com/office/drawing/2014/main" id="{4548AE8C-78CE-781C-82AE-89029941706D}"/>
              </a:ext>
            </a:extLst>
          </p:cNvPr>
          <p:cNvSpPr/>
          <p:nvPr/>
        </p:nvSpPr>
        <p:spPr>
          <a:xfrm>
            <a:off x="10168779" y="239827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03" name="Группа 102">
            <a:extLst>
              <a:ext uri="{FF2B5EF4-FFF2-40B4-BE49-F238E27FC236}">
                <a16:creationId xmlns:a16="http://schemas.microsoft.com/office/drawing/2014/main" id="{9CE5A2FD-1A8D-C664-6BEE-DBCC4FA81E2F}"/>
              </a:ext>
            </a:extLst>
          </p:cNvPr>
          <p:cNvGrpSpPr/>
          <p:nvPr/>
        </p:nvGrpSpPr>
        <p:grpSpPr>
          <a:xfrm rot="2760846">
            <a:off x="10180856" y="239143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4" name="Овал 0">
              <a:extLst>
                <a:ext uri="{FF2B5EF4-FFF2-40B4-BE49-F238E27FC236}">
                  <a16:creationId xmlns:a16="http://schemas.microsoft.com/office/drawing/2014/main" id="{0EC8FBDE-E225-2C11-B207-B8D925FBE49E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05" name="Прямая">
              <a:extLst>
                <a:ext uri="{FF2B5EF4-FFF2-40B4-BE49-F238E27FC236}">
                  <a16:creationId xmlns:a16="http://schemas.microsoft.com/office/drawing/2014/main" id="{FF6B5FD5-9966-4206-8E7B-88164562CFA8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Прямая">
              <a:extLst>
                <a:ext uri="{FF2B5EF4-FFF2-40B4-BE49-F238E27FC236}">
                  <a16:creationId xmlns:a16="http://schemas.microsoft.com/office/drawing/2014/main" id="{9267B9AB-2EA0-B8D3-D220-BEB5C36C9B94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Прямая со стрелкой 106">
            <a:extLst>
              <a:ext uri="{FF2B5EF4-FFF2-40B4-BE49-F238E27FC236}">
                <a16:creationId xmlns:a16="http://schemas.microsoft.com/office/drawing/2014/main" id="{973679D6-6012-E317-567E-7D382B52F614}"/>
              </a:ext>
            </a:extLst>
          </p:cNvPr>
          <p:cNvCxnSpPr>
            <a:cxnSpLocks/>
            <a:stCxn id="86" idx="7"/>
            <a:endCxn id="104" idx="3"/>
          </p:cNvCxnSpPr>
          <p:nvPr/>
        </p:nvCxnSpPr>
        <p:spPr>
          <a:xfrm>
            <a:off x="9308727" y="3155941"/>
            <a:ext cx="859413" cy="14795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Прямая со стрелкой 109">
            <a:extLst>
              <a:ext uri="{FF2B5EF4-FFF2-40B4-BE49-F238E27FC236}">
                <a16:creationId xmlns:a16="http://schemas.microsoft.com/office/drawing/2014/main" id="{B61A4D67-C4AA-60A7-5668-E3E709649FA9}"/>
              </a:ext>
            </a:extLst>
          </p:cNvPr>
          <p:cNvCxnSpPr>
            <a:cxnSpLocks/>
            <a:stCxn id="104" idx="6"/>
            <a:endCxn id="53" idx="1"/>
          </p:cNvCxnSpPr>
          <p:nvPr/>
        </p:nvCxnSpPr>
        <p:spPr>
          <a:xfrm>
            <a:off x="11460274" y="3714978"/>
            <a:ext cx="327834" cy="69564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541930C-5630-005C-1D43-4FE2E3E4FCF0}"/>
              </a:ext>
            </a:extLst>
          </p:cNvPr>
          <p:cNvSpPr txBox="1"/>
          <p:nvPr/>
        </p:nvSpPr>
        <p:spPr>
          <a:xfrm>
            <a:off x="1285127" y="6161182"/>
            <a:ext cx="2574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</a:rPr>
              <a:t>Исходное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2CC79B-90E7-5209-BF8F-AAA4C17D496E}"/>
              </a:ext>
            </a:extLst>
          </p:cNvPr>
          <p:cNvSpPr txBox="1"/>
          <p:nvPr/>
        </p:nvSpPr>
        <p:spPr>
          <a:xfrm>
            <a:off x="11234190" y="6129739"/>
            <a:ext cx="2574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</a:rPr>
              <a:t>Завершающее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10608A-E3AA-58D7-29A7-B130BED493AC}"/>
              </a:ext>
            </a:extLst>
          </p:cNvPr>
          <p:cNvSpPr txBox="1"/>
          <p:nvPr/>
        </p:nvSpPr>
        <p:spPr>
          <a:xfrm>
            <a:off x="3488545" y="5168203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2A582B-35E9-761E-93E4-ECE75AA717A1}"/>
              </a:ext>
            </a:extLst>
          </p:cNvPr>
          <p:cNvSpPr txBox="1"/>
          <p:nvPr/>
        </p:nvSpPr>
        <p:spPr>
          <a:xfrm>
            <a:off x="5936399" y="5208373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DE197E-F1F6-7DD8-A68A-CFB1875B6128}"/>
              </a:ext>
            </a:extLst>
          </p:cNvPr>
          <p:cNvSpPr txBox="1"/>
          <p:nvPr/>
        </p:nvSpPr>
        <p:spPr>
          <a:xfrm>
            <a:off x="8362388" y="5229227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A99E87-6305-C3E6-5199-789866CA52FF}"/>
              </a:ext>
            </a:extLst>
          </p:cNvPr>
          <p:cNvSpPr txBox="1"/>
          <p:nvPr/>
        </p:nvSpPr>
        <p:spPr>
          <a:xfrm>
            <a:off x="10830352" y="5176228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53376E1-4E22-0D5D-1550-9D1A385F925B}"/>
              </a:ext>
            </a:extLst>
          </p:cNvPr>
          <p:cNvSpPr txBox="1"/>
          <p:nvPr/>
        </p:nvSpPr>
        <p:spPr>
          <a:xfrm>
            <a:off x="4693158" y="6168876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0517577-F97D-DD2F-211F-15773870670B}"/>
              </a:ext>
            </a:extLst>
          </p:cNvPr>
          <p:cNvSpPr txBox="1"/>
          <p:nvPr/>
        </p:nvSpPr>
        <p:spPr>
          <a:xfrm>
            <a:off x="7120017" y="6989416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B83D3DE-7700-1B85-508E-368FEB46FFC5}"/>
              </a:ext>
            </a:extLst>
          </p:cNvPr>
          <p:cNvSpPr txBox="1"/>
          <p:nvPr/>
        </p:nvSpPr>
        <p:spPr>
          <a:xfrm>
            <a:off x="9664199" y="6223546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DA9CE24-3C56-63F1-C4F0-4638391C81BB}"/>
              </a:ext>
            </a:extLst>
          </p:cNvPr>
          <p:cNvSpPr txBox="1"/>
          <p:nvPr/>
        </p:nvSpPr>
        <p:spPr>
          <a:xfrm>
            <a:off x="7681999" y="3762249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391F588-1138-9D0A-B58B-A0E92B9121E2}"/>
              </a:ext>
            </a:extLst>
          </p:cNvPr>
          <p:cNvSpPr txBox="1"/>
          <p:nvPr/>
        </p:nvSpPr>
        <p:spPr>
          <a:xfrm>
            <a:off x="9530610" y="3320580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27B134-057D-44B7-AD53-CAEA800F0229}"/>
              </a:ext>
            </a:extLst>
          </p:cNvPr>
          <p:cNvSpPr txBox="1"/>
          <p:nvPr/>
        </p:nvSpPr>
        <p:spPr>
          <a:xfrm>
            <a:off x="11151506" y="4022513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5F89B76-3260-7AF4-355D-4440A58E9D17}"/>
              </a:ext>
            </a:extLst>
          </p:cNvPr>
          <p:cNvSpPr txBox="1"/>
          <p:nvPr/>
        </p:nvSpPr>
        <p:spPr>
          <a:xfrm>
            <a:off x="4806426" y="4395344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C7AE391-2D70-AE27-6992-8FC3E426ADB6}"/>
              </a:ext>
            </a:extLst>
          </p:cNvPr>
          <p:cNvSpPr txBox="1"/>
          <p:nvPr/>
        </p:nvSpPr>
        <p:spPr>
          <a:xfrm>
            <a:off x="5964053" y="6245377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F1187F-E6E6-3E21-EB2C-B36B18F55F6C}"/>
              </a:ext>
            </a:extLst>
          </p:cNvPr>
          <p:cNvSpPr txBox="1"/>
          <p:nvPr/>
        </p:nvSpPr>
        <p:spPr>
          <a:xfrm>
            <a:off x="7217394" y="4373377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B0D482B-7974-B208-ED2A-845D58F558BB}"/>
              </a:ext>
            </a:extLst>
          </p:cNvPr>
          <p:cNvSpPr txBox="1"/>
          <p:nvPr/>
        </p:nvSpPr>
        <p:spPr>
          <a:xfrm>
            <a:off x="8404549" y="2447182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3F3A300-33E7-4D7F-5583-D314679A0955}"/>
              </a:ext>
            </a:extLst>
          </p:cNvPr>
          <p:cNvSpPr txBox="1"/>
          <p:nvPr/>
        </p:nvSpPr>
        <p:spPr>
          <a:xfrm>
            <a:off x="8282002" y="6185537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6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659404B-695C-16D4-B4D9-69019389B907}"/>
              </a:ext>
            </a:extLst>
          </p:cNvPr>
          <p:cNvSpPr txBox="1"/>
          <p:nvPr/>
        </p:nvSpPr>
        <p:spPr>
          <a:xfrm>
            <a:off x="9623870" y="4380056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7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91555D0-15FA-4E67-C533-5E34580AC2EE}"/>
              </a:ext>
            </a:extLst>
          </p:cNvPr>
          <p:cNvSpPr txBox="1"/>
          <p:nvPr/>
        </p:nvSpPr>
        <p:spPr>
          <a:xfrm>
            <a:off x="10739593" y="2518273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8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ECC03F9-A5D9-5832-B4ED-8EC848817AF2}"/>
              </a:ext>
            </a:extLst>
          </p:cNvPr>
          <p:cNvSpPr txBox="1"/>
          <p:nvPr/>
        </p:nvSpPr>
        <p:spPr>
          <a:xfrm>
            <a:off x="4287296" y="4806446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53" name="Овал 1">
            <a:extLst>
              <a:ext uri="{FF2B5EF4-FFF2-40B4-BE49-F238E27FC236}">
                <a16:creationId xmlns:a16="http://schemas.microsoft.com/office/drawing/2014/main" id="{C69FC4B8-B786-EF86-F681-78FF405A8C4E}"/>
              </a:ext>
            </a:extLst>
          </p:cNvPr>
          <p:cNvSpPr/>
          <p:nvPr/>
        </p:nvSpPr>
        <p:spPr>
          <a:xfrm>
            <a:off x="11515725" y="4137339"/>
            <a:ext cx="1859948" cy="186612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54" name="Прямая соединительная линия 53">
            <a:extLst>
              <a:ext uri="{FF2B5EF4-FFF2-40B4-BE49-F238E27FC236}">
                <a16:creationId xmlns:a16="http://schemas.microsoft.com/office/drawing/2014/main" id="{5AB5F8E3-7129-DF08-9545-ED7BFF7F2870}"/>
              </a:ext>
            </a:extLst>
          </p:cNvPr>
          <p:cNvCxnSpPr>
            <a:cxnSpLocks/>
            <a:stCxn id="53" idx="1"/>
            <a:endCxn id="53" idx="5"/>
          </p:cNvCxnSpPr>
          <p:nvPr/>
        </p:nvCxnSpPr>
        <p:spPr>
          <a:xfrm>
            <a:off x="11788108" y="4410626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CD085096-6238-1944-1A06-1605AB98448D}"/>
              </a:ext>
            </a:extLst>
          </p:cNvPr>
          <p:cNvCxnSpPr>
            <a:cxnSpLocks/>
            <a:stCxn id="53" idx="3"/>
            <a:endCxn id="53" idx="7"/>
          </p:cNvCxnSpPr>
          <p:nvPr/>
        </p:nvCxnSpPr>
        <p:spPr>
          <a:xfrm flipV="1">
            <a:off x="11788108" y="4410626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5C0BC039-4680-7A7D-C81C-0ACB4425FB3F}"/>
              </a:ext>
            </a:extLst>
          </p:cNvPr>
          <p:cNvSpPr txBox="1"/>
          <p:nvPr/>
        </p:nvSpPr>
        <p:spPr>
          <a:xfrm>
            <a:off x="12264843" y="4287891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9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4A41981-806D-2B31-D51B-71B81C0C0C0B}"/>
              </a:ext>
            </a:extLst>
          </p:cNvPr>
          <p:cNvSpPr txBox="1"/>
          <p:nvPr/>
        </p:nvSpPr>
        <p:spPr>
          <a:xfrm>
            <a:off x="1958202" y="4365759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4A900DF-3222-5E6A-D9F2-19A2D1B16455}"/>
              </a:ext>
            </a:extLst>
          </p:cNvPr>
          <p:cNvSpPr txBox="1"/>
          <p:nvPr/>
        </p:nvSpPr>
        <p:spPr>
          <a:xfrm>
            <a:off x="1389883" y="4881208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94F2D42-F191-9CDA-DBB4-BE4F32750082}"/>
              </a:ext>
            </a:extLst>
          </p:cNvPr>
          <p:cNvSpPr txBox="1"/>
          <p:nvPr/>
        </p:nvSpPr>
        <p:spPr>
          <a:xfrm>
            <a:off x="5539468" y="6660957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06B055-A95A-8796-2C45-73C582652309}"/>
              </a:ext>
            </a:extLst>
          </p:cNvPr>
          <p:cNvSpPr txBox="1"/>
          <p:nvPr/>
        </p:nvSpPr>
        <p:spPr>
          <a:xfrm>
            <a:off x="6769737" y="4768760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6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CFBC7FA-2090-9804-2C45-D3804F1E9F72}"/>
              </a:ext>
            </a:extLst>
          </p:cNvPr>
          <p:cNvSpPr txBox="1"/>
          <p:nvPr/>
        </p:nvSpPr>
        <p:spPr>
          <a:xfrm>
            <a:off x="7859509" y="2890031"/>
            <a:ext cx="64807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11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CACD534-59AD-F5EB-E8EC-8956B021F3FA}"/>
              </a:ext>
            </a:extLst>
          </p:cNvPr>
          <p:cNvSpPr txBox="1"/>
          <p:nvPr/>
        </p:nvSpPr>
        <p:spPr>
          <a:xfrm>
            <a:off x="7835901" y="6693307"/>
            <a:ext cx="3904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8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6A524D0-3C1B-F722-3C49-A1E7D97188A6}"/>
              </a:ext>
            </a:extLst>
          </p:cNvPr>
          <p:cNvSpPr txBox="1"/>
          <p:nvPr/>
        </p:nvSpPr>
        <p:spPr>
          <a:xfrm>
            <a:off x="9082625" y="4828495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54C24FC4-FA1C-3DCF-646C-23AF3C565ABB}"/>
              </a:ext>
            </a:extLst>
          </p:cNvPr>
          <p:cNvSpPr txBox="1"/>
          <p:nvPr/>
        </p:nvSpPr>
        <p:spPr>
          <a:xfrm>
            <a:off x="10242906" y="2908928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12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0BF5D0F-E6EC-1E5C-9E67-B6E602616DB9}"/>
              </a:ext>
            </a:extLst>
          </p:cNvPr>
          <p:cNvSpPr txBox="1"/>
          <p:nvPr/>
        </p:nvSpPr>
        <p:spPr>
          <a:xfrm>
            <a:off x="11624191" y="4813176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17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B28B1D3-643F-B712-DEFF-883BD52EECB2}"/>
              </a:ext>
            </a:extLst>
          </p:cNvPr>
          <p:cNvSpPr txBox="1"/>
          <p:nvPr/>
        </p:nvSpPr>
        <p:spPr>
          <a:xfrm>
            <a:off x="12610902" y="4832579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17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6E3A273-C4EE-1D7E-CB3B-721C4C0959E5}"/>
              </a:ext>
            </a:extLst>
          </p:cNvPr>
          <p:cNvSpPr txBox="1"/>
          <p:nvPr/>
        </p:nvSpPr>
        <p:spPr>
          <a:xfrm>
            <a:off x="12228528" y="5389643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8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2C39F54A-E206-FE7E-3DA7-07791D732DB0}"/>
              </a:ext>
            </a:extLst>
          </p:cNvPr>
          <p:cNvSpPr txBox="1"/>
          <p:nvPr/>
        </p:nvSpPr>
        <p:spPr>
          <a:xfrm>
            <a:off x="10752063" y="3301261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9543750-0863-847A-6FA2-F440833CA6BA}"/>
              </a:ext>
            </a:extLst>
          </p:cNvPr>
          <p:cNvSpPr txBox="1"/>
          <p:nvPr/>
        </p:nvSpPr>
        <p:spPr>
          <a:xfrm>
            <a:off x="8402729" y="3281555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F74BEFD-466C-0319-893F-925C90D3513D}"/>
              </a:ext>
            </a:extLst>
          </p:cNvPr>
          <p:cNvSpPr txBox="1"/>
          <p:nvPr/>
        </p:nvSpPr>
        <p:spPr>
          <a:xfrm>
            <a:off x="9633381" y="5165577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77AA281F-4358-C57B-6BD6-B9CA18DF392F}"/>
              </a:ext>
            </a:extLst>
          </p:cNvPr>
          <p:cNvSpPr txBox="1"/>
          <p:nvPr/>
        </p:nvSpPr>
        <p:spPr>
          <a:xfrm>
            <a:off x="8326946" y="7069868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3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3C6E9B38-8A01-EF4F-6568-2BE28F0258C6}"/>
              </a:ext>
            </a:extLst>
          </p:cNvPr>
          <p:cNvSpPr txBox="1"/>
          <p:nvPr/>
        </p:nvSpPr>
        <p:spPr>
          <a:xfrm>
            <a:off x="5955351" y="7048130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38A3D9B8-4178-02F9-381A-C0AE7E8FFCC6}"/>
              </a:ext>
            </a:extLst>
          </p:cNvPr>
          <p:cNvSpPr txBox="1"/>
          <p:nvPr/>
        </p:nvSpPr>
        <p:spPr>
          <a:xfrm>
            <a:off x="7232637" y="5185990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055B87E-A1F3-0CA5-249C-C8293025229A}"/>
              </a:ext>
            </a:extLst>
          </p:cNvPr>
          <p:cNvSpPr txBox="1"/>
          <p:nvPr/>
        </p:nvSpPr>
        <p:spPr>
          <a:xfrm>
            <a:off x="4781123" y="5222343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BA3C944-7A27-4E8A-0301-61F916F91389}"/>
              </a:ext>
            </a:extLst>
          </p:cNvPr>
          <p:cNvSpPr txBox="1"/>
          <p:nvPr/>
        </p:nvSpPr>
        <p:spPr>
          <a:xfrm>
            <a:off x="1961328" y="5406667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-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6774945-0CB7-9BB3-7B9F-1F8C3154EFF6}"/>
              </a:ext>
            </a:extLst>
          </p:cNvPr>
          <p:cNvSpPr txBox="1"/>
          <p:nvPr/>
        </p:nvSpPr>
        <p:spPr>
          <a:xfrm>
            <a:off x="9933961" y="4819906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15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E942CFE3-8187-F717-D47D-45571CE8432E}"/>
              </a:ext>
            </a:extLst>
          </p:cNvPr>
          <p:cNvSpPr txBox="1"/>
          <p:nvPr/>
        </p:nvSpPr>
        <p:spPr>
          <a:xfrm>
            <a:off x="11084060" y="2962512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12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1D8EDC5-819C-2DE4-82EB-5B3F8030F53E}"/>
              </a:ext>
            </a:extLst>
          </p:cNvPr>
          <p:cNvSpPr txBox="1"/>
          <p:nvPr/>
        </p:nvSpPr>
        <p:spPr>
          <a:xfrm>
            <a:off x="8640812" y="2900074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11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522F8598-DBB1-6EFE-9252-7C508136B520}"/>
              </a:ext>
            </a:extLst>
          </p:cNvPr>
          <p:cNvSpPr txBox="1"/>
          <p:nvPr/>
        </p:nvSpPr>
        <p:spPr>
          <a:xfrm>
            <a:off x="8583937" y="6723237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  <a:r>
              <a:rPr lang="en-US" dirty="0"/>
              <a:t>4</a:t>
            </a:r>
            <a:endParaRPr lang="ru-RU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9D6B84FD-90B8-F7BE-86DE-27CE4BD88F0E}"/>
              </a:ext>
            </a:extLst>
          </p:cNvPr>
          <p:cNvSpPr txBox="1"/>
          <p:nvPr/>
        </p:nvSpPr>
        <p:spPr>
          <a:xfrm>
            <a:off x="6364337" y="6705863"/>
            <a:ext cx="7072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  <a:r>
              <a:rPr lang="en-US" dirty="0"/>
              <a:t>1</a:t>
            </a:r>
            <a:endParaRPr lang="ru-RU" dirty="0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D1A098E5-D34E-7A67-518F-3C1E04D25C51}"/>
              </a:ext>
            </a:extLst>
          </p:cNvPr>
          <p:cNvSpPr txBox="1"/>
          <p:nvPr/>
        </p:nvSpPr>
        <p:spPr>
          <a:xfrm>
            <a:off x="7543418" y="4806446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6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CA826617-9A39-655E-0310-E7F00F32A26E}"/>
              </a:ext>
            </a:extLst>
          </p:cNvPr>
          <p:cNvSpPr txBox="1"/>
          <p:nvPr/>
        </p:nvSpPr>
        <p:spPr>
          <a:xfrm>
            <a:off x="5251012" y="4839150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0D4F5F70-C50B-DE13-A361-5AE15218A700}"/>
              </a:ext>
            </a:extLst>
          </p:cNvPr>
          <p:cNvSpPr txBox="1"/>
          <p:nvPr/>
        </p:nvSpPr>
        <p:spPr>
          <a:xfrm>
            <a:off x="2528955" y="4881207"/>
            <a:ext cx="5495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0</a:t>
            </a: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60467F13-0BD2-D32A-B346-072697AE5316}"/>
              </a:ext>
            </a:extLst>
          </p:cNvPr>
          <p:cNvCxnSpPr/>
          <p:nvPr/>
        </p:nvCxnSpPr>
        <p:spPr>
          <a:xfrm>
            <a:off x="1594471" y="1600200"/>
            <a:ext cx="0" cy="17440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Прямая со стрелкой 35">
            <a:extLst>
              <a:ext uri="{FF2B5EF4-FFF2-40B4-BE49-F238E27FC236}">
                <a16:creationId xmlns:a16="http://schemas.microsoft.com/office/drawing/2014/main" id="{374983E7-A331-D6F0-AEE2-B1282AC29D06}"/>
              </a:ext>
            </a:extLst>
          </p:cNvPr>
          <p:cNvCxnSpPr>
            <a:cxnSpLocks/>
          </p:cNvCxnSpPr>
          <p:nvPr/>
        </p:nvCxnSpPr>
        <p:spPr>
          <a:xfrm>
            <a:off x="1548306" y="3320640"/>
            <a:ext cx="196129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0DEF2219-E29F-3593-0205-6A78916918E3}"/>
              </a:ext>
            </a:extLst>
          </p:cNvPr>
          <p:cNvSpPr txBox="1"/>
          <p:nvPr/>
        </p:nvSpPr>
        <p:spPr>
          <a:xfrm>
            <a:off x="1970165" y="1921224"/>
            <a:ext cx="17483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Верхний  </a:t>
            </a:r>
          </a:p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сектор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4726C38-47B5-FDC2-486B-0D54CB360EDD}"/>
              </a:ext>
            </a:extLst>
          </p:cNvPr>
          <p:cNvSpPr txBox="1"/>
          <p:nvPr/>
        </p:nvSpPr>
        <p:spPr>
          <a:xfrm>
            <a:off x="3100459" y="2727527"/>
            <a:ext cx="17483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Левый  </a:t>
            </a:r>
          </a:p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сектор</a:t>
            </a:r>
          </a:p>
        </p:txBody>
      </p:sp>
      <p:cxnSp>
        <p:nvCxnSpPr>
          <p:cNvPr id="70" name="Прямая со стрелкой 69">
            <a:extLst>
              <a:ext uri="{FF2B5EF4-FFF2-40B4-BE49-F238E27FC236}">
                <a16:creationId xmlns:a16="http://schemas.microsoft.com/office/drawing/2014/main" id="{662C7845-051C-08A6-6394-6643ABE08AC8}"/>
              </a:ext>
            </a:extLst>
          </p:cNvPr>
          <p:cNvCxnSpPr>
            <a:cxnSpLocks/>
          </p:cNvCxnSpPr>
          <p:nvPr/>
        </p:nvCxnSpPr>
        <p:spPr>
          <a:xfrm flipV="1">
            <a:off x="1729402" y="3822165"/>
            <a:ext cx="1742531" cy="126980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Прямая со стрелкой 77">
            <a:extLst>
              <a:ext uri="{FF2B5EF4-FFF2-40B4-BE49-F238E27FC236}">
                <a16:creationId xmlns:a16="http://schemas.microsoft.com/office/drawing/2014/main" id="{A744897A-DBFF-BF02-C929-F081103E7FC5}"/>
              </a:ext>
            </a:extLst>
          </p:cNvPr>
          <p:cNvCxnSpPr>
            <a:cxnSpLocks/>
          </p:cNvCxnSpPr>
          <p:nvPr/>
        </p:nvCxnSpPr>
        <p:spPr>
          <a:xfrm flipV="1">
            <a:off x="3637273" y="3971579"/>
            <a:ext cx="214921" cy="10667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Прямая со стрелкой 89">
            <a:extLst>
              <a:ext uri="{FF2B5EF4-FFF2-40B4-BE49-F238E27FC236}">
                <a16:creationId xmlns:a16="http://schemas.microsoft.com/office/drawing/2014/main" id="{28D42253-9369-F418-70A3-F4CEC96316F3}"/>
              </a:ext>
            </a:extLst>
          </p:cNvPr>
          <p:cNvCxnSpPr>
            <a:cxnSpLocks/>
          </p:cNvCxnSpPr>
          <p:nvPr/>
        </p:nvCxnSpPr>
        <p:spPr>
          <a:xfrm>
            <a:off x="4337527" y="3998950"/>
            <a:ext cx="50788" cy="9635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800C0D0E-AC07-574C-0A4B-79BDADC24701}"/>
              </a:ext>
            </a:extLst>
          </p:cNvPr>
          <p:cNvSpPr txBox="1"/>
          <p:nvPr/>
        </p:nvSpPr>
        <p:spPr>
          <a:xfrm>
            <a:off x="3447061" y="3475730"/>
            <a:ext cx="20431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Р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н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+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L=max</a:t>
            </a:r>
            <a:endParaRPr lang="ru-RU" sz="2800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19609754-30A9-C9D9-C4A7-0A5D291A6F99}"/>
              </a:ext>
            </a:extLst>
          </p:cNvPr>
          <p:cNvSpPr txBox="1"/>
          <p:nvPr/>
        </p:nvSpPr>
        <p:spPr>
          <a:xfrm>
            <a:off x="13986799" y="3256896"/>
            <a:ext cx="20555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Нижний  </a:t>
            </a:r>
          </a:p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сектор</a:t>
            </a:r>
          </a:p>
        </p:txBody>
      </p:sp>
      <p:cxnSp>
        <p:nvCxnSpPr>
          <p:cNvPr id="114" name="Прямая со стрелкой 113">
            <a:extLst>
              <a:ext uri="{FF2B5EF4-FFF2-40B4-BE49-F238E27FC236}">
                <a16:creationId xmlns:a16="http://schemas.microsoft.com/office/drawing/2014/main" id="{FB753034-9254-7716-478D-8E6EBD7B754C}"/>
              </a:ext>
            </a:extLst>
          </p:cNvPr>
          <p:cNvCxnSpPr>
            <a:cxnSpLocks/>
          </p:cNvCxnSpPr>
          <p:nvPr/>
        </p:nvCxnSpPr>
        <p:spPr>
          <a:xfrm flipH="1">
            <a:off x="13772050" y="4284501"/>
            <a:ext cx="1902209" cy="82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47A4452E-F617-8B26-F105-D948C1BB85B8}"/>
              </a:ext>
            </a:extLst>
          </p:cNvPr>
          <p:cNvSpPr txBox="1"/>
          <p:nvPr/>
        </p:nvSpPr>
        <p:spPr>
          <a:xfrm>
            <a:off x="13534367" y="4369987"/>
            <a:ext cx="270994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Путь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N</a:t>
            </a:r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пред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(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tmax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)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BCACE76-5A68-1974-1187-F9E75CC8F538}"/>
              </a:ext>
            </a:extLst>
          </p:cNvPr>
          <p:cNvSpPr txBox="1"/>
          <p:nvPr/>
        </p:nvSpPr>
        <p:spPr>
          <a:xfrm>
            <a:off x="12267732" y="2334163"/>
            <a:ext cx="21153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Правый сектор</a:t>
            </a:r>
          </a:p>
        </p:txBody>
      </p:sp>
      <p:cxnSp>
        <p:nvCxnSpPr>
          <p:cNvPr id="123" name="Прямая со стрелкой 122">
            <a:extLst>
              <a:ext uri="{FF2B5EF4-FFF2-40B4-BE49-F238E27FC236}">
                <a16:creationId xmlns:a16="http://schemas.microsoft.com/office/drawing/2014/main" id="{5C5385B8-22D9-AEE8-D3BA-2E139D684F03}"/>
              </a:ext>
            </a:extLst>
          </p:cNvPr>
          <p:cNvCxnSpPr>
            <a:cxnSpLocks/>
          </p:cNvCxnSpPr>
          <p:nvPr/>
        </p:nvCxnSpPr>
        <p:spPr>
          <a:xfrm flipH="1" flipV="1">
            <a:off x="12846558" y="3809092"/>
            <a:ext cx="32436" cy="9596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Прямая со стрелкой 128">
            <a:extLst>
              <a:ext uri="{FF2B5EF4-FFF2-40B4-BE49-F238E27FC236}">
                <a16:creationId xmlns:a16="http://schemas.microsoft.com/office/drawing/2014/main" id="{3C81A8F5-4871-34AF-BF1A-593D28132129}"/>
              </a:ext>
            </a:extLst>
          </p:cNvPr>
          <p:cNvCxnSpPr>
            <a:cxnSpLocks/>
          </p:cNvCxnSpPr>
          <p:nvPr/>
        </p:nvCxnSpPr>
        <p:spPr>
          <a:xfrm flipV="1">
            <a:off x="11676207" y="3670668"/>
            <a:ext cx="915377" cy="3391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6924996C-1682-F6ED-CF6E-3CA7440B1EDA}"/>
              </a:ext>
            </a:extLst>
          </p:cNvPr>
          <p:cNvSpPr txBox="1"/>
          <p:nvPr/>
        </p:nvSpPr>
        <p:spPr>
          <a:xfrm>
            <a:off x="12297024" y="3231721"/>
            <a:ext cx="19845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П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о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-L=min</a:t>
            </a:r>
            <a:endParaRPr lang="ru-RU" sz="2800" dirty="0"/>
          </a:p>
        </p:txBody>
      </p:sp>
      <p:cxnSp>
        <p:nvCxnSpPr>
          <p:cNvPr id="154" name="Прямая со стрелкой 153">
            <a:extLst>
              <a:ext uri="{FF2B5EF4-FFF2-40B4-BE49-F238E27FC236}">
                <a16:creationId xmlns:a16="http://schemas.microsoft.com/office/drawing/2014/main" id="{C5637328-25E6-3986-C9E8-502AE637E412}"/>
              </a:ext>
            </a:extLst>
          </p:cNvPr>
          <p:cNvCxnSpPr>
            <a:cxnSpLocks/>
          </p:cNvCxnSpPr>
          <p:nvPr/>
        </p:nvCxnSpPr>
        <p:spPr>
          <a:xfrm flipH="1" flipV="1">
            <a:off x="11767473" y="3124297"/>
            <a:ext cx="734388" cy="2322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162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"/>
                            </p:stCondLst>
                            <p:childTnLst>
                              <p:par>
                                <p:cTn id="10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00"/>
                            </p:stCondLst>
                            <p:childTnLst>
                              <p:par>
                                <p:cTn id="10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500"/>
                            </p:stCondLst>
                            <p:childTnLst>
                              <p:par>
                                <p:cTn id="1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000"/>
                            </p:stCondLst>
                            <p:childTnLst>
                              <p:par>
                                <p:cTn id="1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000"/>
                            </p:stCondLst>
                            <p:childTnLst>
                              <p:par>
                                <p:cTn id="1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500"/>
                            </p:stCondLst>
                            <p:childTnLst>
                              <p:par>
                                <p:cTn id="1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500"/>
                            </p:stCondLst>
                            <p:childTnLst>
                              <p:par>
                                <p:cTn id="20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000"/>
                            </p:stCondLst>
                            <p:childTnLst>
                              <p:par>
                                <p:cTn id="20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1500"/>
                            </p:stCondLst>
                            <p:childTnLst>
                              <p:par>
                                <p:cTn id="2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2000"/>
                            </p:stCondLst>
                            <p:childTnLst>
                              <p:par>
                                <p:cTn id="2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2500"/>
                            </p:stCondLst>
                            <p:childTnLst>
                              <p:par>
                                <p:cTn id="2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0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5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7" grpId="0"/>
      <p:bldP spid="48" grpId="0"/>
      <p:bldP spid="49" grpId="0"/>
      <p:bldP spid="50" grpId="0"/>
      <p:bldP spid="52" grpId="0"/>
      <p:bldP spid="51" grpId="0"/>
      <p:bldP spid="76" grpId="0"/>
      <p:bldP spid="82" grpId="0"/>
      <p:bldP spid="99" grpId="0"/>
      <p:bldP spid="100" grpId="0"/>
      <p:bldP spid="108" grpId="0"/>
      <p:bldP spid="109" grpId="0"/>
      <p:bldP spid="111" grpId="0"/>
      <p:bldP spid="112" grpId="0"/>
      <p:bldP spid="118" grpId="0"/>
      <p:bldP spid="120" grpId="0"/>
      <p:bldP spid="121" grpId="0"/>
      <p:bldP spid="126" grpId="0"/>
      <p:bldP spid="128" grpId="0"/>
      <p:bldP spid="130" grpId="0"/>
      <p:bldP spid="131" grpId="0"/>
      <p:bldP spid="132" grpId="0"/>
      <p:bldP spid="133" grpId="0"/>
      <p:bldP spid="134" grpId="0"/>
      <p:bldP spid="135" grpId="0"/>
      <p:bldP spid="136" grpId="0"/>
      <p:bldP spid="137" grpId="0"/>
      <p:bldP spid="138" grpId="0"/>
      <p:bldP spid="141" grpId="0"/>
      <p:bldP spid="146" grpId="0"/>
      <p:bldP spid="148" grpId="0"/>
      <p:bldP spid="150" grpId="0"/>
      <p:bldP spid="151" grpId="0"/>
      <p:bldP spid="67" grpId="0"/>
      <p:bldP spid="67" grpId="1"/>
      <p:bldP spid="69" grpId="0"/>
      <p:bldP spid="69" grpId="1"/>
      <p:bldP spid="96" grpId="0"/>
      <p:bldP spid="96" grpId="1"/>
      <p:bldP spid="113" grpId="0"/>
      <p:bldP spid="113" grpId="1"/>
      <p:bldP spid="119" grpId="0"/>
      <p:bldP spid="119" grpId="1"/>
      <p:bldP spid="122" grpId="0"/>
      <p:bldP spid="122" grpId="1"/>
      <p:bldP spid="147" grpId="0"/>
      <p:bldP spid="147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Прямоугольник 73">
            <a:extLst>
              <a:ext uri="{FF2B5EF4-FFF2-40B4-BE49-F238E27FC236}">
                <a16:creationId xmlns:a16="http://schemas.microsoft.com/office/drawing/2014/main" id="{46378E42-E788-A6B1-6850-CA4D2763A329}"/>
              </a:ext>
            </a:extLst>
          </p:cNvPr>
          <p:cNvSpPr/>
          <p:nvPr/>
        </p:nvSpPr>
        <p:spPr>
          <a:xfrm>
            <a:off x="7655094" y="2335374"/>
            <a:ext cx="8749137" cy="841878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9046112" y="4295991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6627416" y="4300733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4182380" y="4300733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8609525" y="89598"/>
            <a:ext cx="927625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Расчет и оптимизация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-18659" y="3416759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  <a:endCxn id="16" idx="3"/>
          </p:cNvCxnSpPr>
          <p:nvPr/>
        </p:nvCxnSpPr>
        <p:spPr>
          <a:xfrm>
            <a:off x="3076097" y="5060362"/>
            <a:ext cx="1123294" cy="1346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1216149" y="4210439"/>
            <a:ext cx="1859948" cy="186612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1488532" y="4483726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1488532" y="4483726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45718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13</a:t>
            </a:r>
            <a:endParaRPr lang="ru-RU" sz="6600" b="1" dirty="0">
              <a:solidFill>
                <a:schemeClr val="bg1"/>
              </a:solidFill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</p:cNvCxnSpPr>
          <p:nvPr/>
        </p:nvCxnSpPr>
        <p:spPr>
          <a:xfrm>
            <a:off x="8182823" y="5108693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4212261" y="4294070"/>
            <a:ext cx="1510100" cy="1561157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6646770" y="4272470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 flipV="1">
            <a:off x="5735231" y="5071229"/>
            <a:ext cx="892184" cy="4246"/>
          </a:xfrm>
          <a:prstGeom prst="straightConnector1">
            <a:avLst/>
          </a:prstGeom>
          <a:ln w="76200">
            <a:solidFill>
              <a:srgbClr val="F07F09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9058189" y="4289149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1970166" y="89598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A821DF9E-EFAB-BDB9-6D1D-18966EE1A358}"/>
              </a:ext>
            </a:extLst>
          </p:cNvPr>
          <p:cNvSpPr/>
          <p:nvPr/>
        </p:nvSpPr>
        <p:spPr>
          <a:xfrm>
            <a:off x="5388484" y="6161182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7" name="Группа 56">
            <a:extLst>
              <a:ext uri="{FF2B5EF4-FFF2-40B4-BE49-F238E27FC236}">
                <a16:creationId xmlns:a16="http://schemas.microsoft.com/office/drawing/2014/main" id="{BA9E65F7-7BB2-3C3F-11F5-7AFD6318DB9D}"/>
              </a:ext>
            </a:extLst>
          </p:cNvPr>
          <p:cNvGrpSpPr/>
          <p:nvPr/>
        </p:nvGrpSpPr>
        <p:grpSpPr>
          <a:xfrm rot="2760846">
            <a:off x="5400561" y="6154340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8" name="Овал 0">
              <a:extLst>
                <a:ext uri="{FF2B5EF4-FFF2-40B4-BE49-F238E27FC236}">
                  <a16:creationId xmlns:a16="http://schemas.microsoft.com/office/drawing/2014/main" id="{302DBBE5-C6BA-D1BA-08CB-59617E055A04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59" name="Прямая">
              <a:extLst>
                <a:ext uri="{FF2B5EF4-FFF2-40B4-BE49-F238E27FC236}">
                  <a16:creationId xmlns:a16="http://schemas.microsoft.com/office/drawing/2014/main" id="{E6810718-D903-1008-2843-73D0AC31162C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Прямая">
              <a:extLst>
                <a:ext uri="{FF2B5EF4-FFF2-40B4-BE49-F238E27FC236}">
                  <a16:creationId xmlns:a16="http://schemas.microsoft.com/office/drawing/2014/main" id="{FA31A9E5-9152-C969-424D-FBAB0E1FF4C7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Овал 60">
            <a:extLst>
              <a:ext uri="{FF2B5EF4-FFF2-40B4-BE49-F238E27FC236}">
                <a16:creationId xmlns:a16="http://schemas.microsoft.com/office/drawing/2014/main" id="{BD1B5523-5822-3A5B-D23B-EF9FB7093B84}"/>
              </a:ext>
            </a:extLst>
          </p:cNvPr>
          <p:cNvSpPr/>
          <p:nvPr/>
        </p:nvSpPr>
        <p:spPr>
          <a:xfrm>
            <a:off x="7716959" y="615566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2" name="Группа 61">
            <a:extLst>
              <a:ext uri="{FF2B5EF4-FFF2-40B4-BE49-F238E27FC236}">
                <a16:creationId xmlns:a16="http://schemas.microsoft.com/office/drawing/2014/main" id="{25B6F0FD-8C8A-EFD3-62E2-7F113590DD79}"/>
              </a:ext>
            </a:extLst>
          </p:cNvPr>
          <p:cNvGrpSpPr/>
          <p:nvPr/>
        </p:nvGrpSpPr>
        <p:grpSpPr>
          <a:xfrm rot="2760846">
            <a:off x="7729036" y="614882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3" name="Овал 0">
              <a:extLst>
                <a:ext uri="{FF2B5EF4-FFF2-40B4-BE49-F238E27FC236}">
                  <a16:creationId xmlns:a16="http://schemas.microsoft.com/office/drawing/2014/main" id="{C55A28AA-0923-895E-994D-B5EB91B2B4C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64" name="Прямая">
              <a:extLst>
                <a:ext uri="{FF2B5EF4-FFF2-40B4-BE49-F238E27FC236}">
                  <a16:creationId xmlns:a16="http://schemas.microsoft.com/office/drawing/2014/main" id="{8F06F5EF-ED8B-30E5-AF2C-6C4F5179F985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Прямая">
              <a:extLst>
                <a:ext uri="{FF2B5EF4-FFF2-40B4-BE49-F238E27FC236}">
                  <a16:creationId xmlns:a16="http://schemas.microsoft.com/office/drawing/2014/main" id="{04D75219-BA96-F6DF-6A80-CA1F92264157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Прямая со стрелкой 70">
            <a:extLst>
              <a:ext uri="{FF2B5EF4-FFF2-40B4-BE49-F238E27FC236}">
                <a16:creationId xmlns:a16="http://schemas.microsoft.com/office/drawing/2014/main" id="{68FFEBB5-1E78-3E3E-3E63-F8C94D500524}"/>
              </a:ext>
            </a:extLst>
          </p:cNvPr>
          <p:cNvCxnSpPr>
            <a:cxnSpLocks/>
            <a:stCxn id="25" idx="7"/>
            <a:endCxn id="53" idx="2"/>
          </p:cNvCxnSpPr>
          <p:nvPr/>
        </p:nvCxnSpPr>
        <p:spPr>
          <a:xfrm>
            <a:off x="10581005" y="5070400"/>
            <a:ext cx="934720" cy="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Прямая со стрелкой 72">
            <a:extLst>
              <a:ext uri="{FF2B5EF4-FFF2-40B4-BE49-F238E27FC236}">
                <a16:creationId xmlns:a16="http://schemas.microsoft.com/office/drawing/2014/main" id="{844A2E5F-CF40-D624-5B40-5923DC3743B1}"/>
              </a:ext>
            </a:extLst>
          </p:cNvPr>
          <p:cNvCxnSpPr>
            <a:cxnSpLocks/>
            <a:stCxn id="63" idx="7"/>
            <a:endCxn id="25" idx="5"/>
          </p:cNvCxnSpPr>
          <p:nvPr/>
        </p:nvCxnSpPr>
        <p:spPr>
          <a:xfrm flipV="1">
            <a:off x="9251852" y="5836744"/>
            <a:ext cx="535190" cy="1093333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Прямая со стрелкой 74">
            <a:extLst>
              <a:ext uri="{FF2B5EF4-FFF2-40B4-BE49-F238E27FC236}">
                <a16:creationId xmlns:a16="http://schemas.microsoft.com/office/drawing/2014/main" id="{43A80B17-2A96-58E0-C3DC-153431F55764}"/>
              </a:ext>
            </a:extLst>
          </p:cNvPr>
          <p:cNvCxnSpPr>
            <a:cxnSpLocks/>
            <a:stCxn id="58" idx="7"/>
            <a:endCxn id="61" idx="2"/>
          </p:cNvCxnSpPr>
          <p:nvPr/>
        </p:nvCxnSpPr>
        <p:spPr>
          <a:xfrm flipV="1">
            <a:off x="6923377" y="6920039"/>
            <a:ext cx="793582" cy="15552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Прямая со стрелкой 80">
            <a:extLst>
              <a:ext uri="{FF2B5EF4-FFF2-40B4-BE49-F238E27FC236}">
                <a16:creationId xmlns:a16="http://schemas.microsoft.com/office/drawing/2014/main" id="{478DE86F-618E-CB83-A995-CC3AE7A86877}"/>
              </a:ext>
            </a:extLst>
          </p:cNvPr>
          <p:cNvCxnSpPr>
            <a:cxnSpLocks/>
            <a:stCxn id="16" idx="5"/>
            <a:endCxn id="58" idx="3"/>
          </p:cNvCxnSpPr>
          <p:nvPr/>
        </p:nvCxnSpPr>
        <p:spPr>
          <a:xfrm>
            <a:off x="4940960" y="5842117"/>
            <a:ext cx="446885" cy="1091523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Овал 83">
            <a:extLst>
              <a:ext uri="{FF2B5EF4-FFF2-40B4-BE49-F238E27FC236}">
                <a16:creationId xmlns:a16="http://schemas.microsoft.com/office/drawing/2014/main" id="{5D6DB74F-85FE-0550-1009-14ECE490AF34}"/>
              </a:ext>
            </a:extLst>
          </p:cNvPr>
          <p:cNvSpPr/>
          <p:nvPr/>
        </p:nvSpPr>
        <p:spPr>
          <a:xfrm>
            <a:off x="7773834" y="2381532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5" name="Группа 84">
            <a:extLst>
              <a:ext uri="{FF2B5EF4-FFF2-40B4-BE49-F238E27FC236}">
                <a16:creationId xmlns:a16="http://schemas.microsoft.com/office/drawing/2014/main" id="{BBB22905-F5A4-BAC7-67B7-8790E34B4C18}"/>
              </a:ext>
            </a:extLst>
          </p:cNvPr>
          <p:cNvGrpSpPr/>
          <p:nvPr/>
        </p:nvGrpSpPr>
        <p:grpSpPr>
          <a:xfrm rot="2760846">
            <a:off x="7785911" y="2374690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6" name="Овал 0">
              <a:extLst>
                <a:ext uri="{FF2B5EF4-FFF2-40B4-BE49-F238E27FC236}">
                  <a16:creationId xmlns:a16="http://schemas.microsoft.com/office/drawing/2014/main" id="{B10E0DB1-761F-AE46-56F8-1EEF0EBDF098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87" name="Прямая">
              <a:extLst>
                <a:ext uri="{FF2B5EF4-FFF2-40B4-BE49-F238E27FC236}">
                  <a16:creationId xmlns:a16="http://schemas.microsoft.com/office/drawing/2014/main" id="{441ECB42-4EEE-BB86-0AB0-2D5E96E9DD6A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Прямая">
              <a:extLst>
                <a:ext uri="{FF2B5EF4-FFF2-40B4-BE49-F238E27FC236}">
                  <a16:creationId xmlns:a16="http://schemas.microsoft.com/office/drawing/2014/main" id="{046A626A-D3F4-3770-C837-FEBA07C5E6FE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9" name="Прямая со стрелкой 88">
            <a:extLst>
              <a:ext uri="{FF2B5EF4-FFF2-40B4-BE49-F238E27FC236}">
                <a16:creationId xmlns:a16="http://schemas.microsoft.com/office/drawing/2014/main" id="{A3A69E47-DE6A-C0AB-613D-04ACF844C50E}"/>
              </a:ext>
            </a:extLst>
          </p:cNvPr>
          <p:cNvCxnSpPr>
            <a:cxnSpLocks/>
            <a:stCxn id="20" idx="1"/>
            <a:endCxn id="86" idx="3"/>
          </p:cNvCxnSpPr>
          <p:nvPr/>
        </p:nvCxnSpPr>
        <p:spPr>
          <a:xfrm flipV="1">
            <a:off x="7434657" y="3153990"/>
            <a:ext cx="338538" cy="1138078"/>
          </a:xfrm>
          <a:prstGeom prst="straightConnector1">
            <a:avLst/>
          </a:prstGeom>
          <a:ln w="76200">
            <a:solidFill>
              <a:srgbClr val="F07F09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Овал 101">
            <a:extLst>
              <a:ext uri="{FF2B5EF4-FFF2-40B4-BE49-F238E27FC236}">
                <a16:creationId xmlns:a16="http://schemas.microsoft.com/office/drawing/2014/main" id="{4548AE8C-78CE-781C-82AE-89029941706D}"/>
              </a:ext>
            </a:extLst>
          </p:cNvPr>
          <p:cNvSpPr/>
          <p:nvPr/>
        </p:nvSpPr>
        <p:spPr>
          <a:xfrm>
            <a:off x="10168779" y="239827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03" name="Группа 102">
            <a:extLst>
              <a:ext uri="{FF2B5EF4-FFF2-40B4-BE49-F238E27FC236}">
                <a16:creationId xmlns:a16="http://schemas.microsoft.com/office/drawing/2014/main" id="{9CE5A2FD-1A8D-C664-6BEE-DBCC4FA81E2F}"/>
              </a:ext>
            </a:extLst>
          </p:cNvPr>
          <p:cNvGrpSpPr/>
          <p:nvPr/>
        </p:nvGrpSpPr>
        <p:grpSpPr>
          <a:xfrm rot="2760846">
            <a:off x="10180856" y="239143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4" name="Овал 0">
              <a:extLst>
                <a:ext uri="{FF2B5EF4-FFF2-40B4-BE49-F238E27FC236}">
                  <a16:creationId xmlns:a16="http://schemas.microsoft.com/office/drawing/2014/main" id="{0EC8FBDE-E225-2C11-B207-B8D925FBE49E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05" name="Прямая">
              <a:extLst>
                <a:ext uri="{FF2B5EF4-FFF2-40B4-BE49-F238E27FC236}">
                  <a16:creationId xmlns:a16="http://schemas.microsoft.com/office/drawing/2014/main" id="{FF6B5FD5-9966-4206-8E7B-88164562CFA8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Прямая">
              <a:extLst>
                <a:ext uri="{FF2B5EF4-FFF2-40B4-BE49-F238E27FC236}">
                  <a16:creationId xmlns:a16="http://schemas.microsoft.com/office/drawing/2014/main" id="{9267B9AB-2EA0-B8D3-D220-BEB5C36C9B94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Прямая со стрелкой 106">
            <a:extLst>
              <a:ext uri="{FF2B5EF4-FFF2-40B4-BE49-F238E27FC236}">
                <a16:creationId xmlns:a16="http://schemas.microsoft.com/office/drawing/2014/main" id="{973679D6-6012-E317-567E-7D382B52F614}"/>
              </a:ext>
            </a:extLst>
          </p:cNvPr>
          <p:cNvCxnSpPr>
            <a:cxnSpLocks/>
            <a:stCxn id="86" idx="7"/>
            <a:endCxn id="104" idx="3"/>
          </p:cNvCxnSpPr>
          <p:nvPr/>
        </p:nvCxnSpPr>
        <p:spPr>
          <a:xfrm>
            <a:off x="9308727" y="3155941"/>
            <a:ext cx="859413" cy="14795"/>
          </a:xfrm>
          <a:prstGeom prst="straightConnector1">
            <a:avLst/>
          </a:prstGeom>
          <a:ln w="76200">
            <a:solidFill>
              <a:srgbClr val="F07F09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Прямая со стрелкой 109">
            <a:extLst>
              <a:ext uri="{FF2B5EF4-FFF2-40B4-BE49-F238E27FC236}">
                <a16:creationId xmlns:a16="http://schemas.microsoft.com/office/drawing/2014/main" id="{B61A4D67-C4AA-60A7-5668-E3E709649FA9}"/>
              </a:ext>
            </a:extLst>
          </p:cNvPr>
          <p:cNvCxnSpPr>
            <a:cxnSpLocks/>
            <a:stCxn id="104" idx="6"/>
            <a:endCxn id="53" idx="1"/>
          </p:cNvCxnSpPr>
          <p:nvPr/>
        </p:nvCxnSpPr>
        <p:spPr>
          <a:xfrm>
            <a:off x="11460274" y="3714978"/>
            <a:ext cx="327834" cy="695648"/>
          </a:xfrm>
          <a:prstGeom prst="straightConnector1">
            <a:avLst/>
          </a:prstGeom>
          <a:ln w="76200">
            <a:solidFill>
              <a:srgbClr val="F07F09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541930C-5630-005C-1D43-4FE2E3E4FCF0}"/>
              </a:ext>
            </a:extLst>
          </p:cNvPr>
          <p:cNvSpPr txBox="1"/>
          <p:nvPr/>
        </p:nvSpPr>
        <p:spPr>
          <a:xfrm>
            <a:off x="1285127" y="6161182"/>
            <a:ext cx="2574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</a:rPr>
              <a:t>Исходное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2CC79B-90E7-5209-BF8F-AAA4C17D496E}"/>
              </a:ext>
            </a:extLst>
          </p:cNvPr>
          <p:cNvSpPr txBox="1"/>
          <p:nvPr/>
        </p:nvSpPr>
        <p:spPr>
          <a:xfrm>
            <a:off x="11234190" y="6129739"/>
            <a:ext cx="2574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</a:rPr>
              <a:t>Завершающее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10608A-E3AA-58D7-29A7-B130BED493AC}"/>
              </a:ext>
            </a:extLst>
          </p:cNvPr>
          <p:cNvSpPr txBox="1"/>
          <p:nvPr/>
        </p:nvSpPr>
        <p:spPr>
          <a:xfrm>
            <a:off x="3488545" y="5168203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2A582B-35E9-761E-93E4-ECE75AA717A1}"/>
              </a:ext>
            </a:extLst>
          </p:cNvPr>
          <p:cNvSpPr txBox="1"/>
          <p:nvPr/>
        </p:nvSpPr>
        <p:spPr>
          <a:xfrm>
            <a:off x="5936399" y="5208373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DE197E-F1F6-7DD8-A68A-CFB1875B6128}"/>
              </a:ext>
            </a:extLst>
          </p:cNvPr>
          <p:cNvSpPr txBox="1"/>
          <p:nvPr/>
        </p:nvSpPr>
        <p:spPr>
          <a:xfrm>
            <a:off x="8362388" y="5229227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A99E87-6305-C3E6-5199-789866CA52FF}"/>
              </a:ext>
            </a:extLst>
          </p:cNvPr>
          <p:cNvSpPr txBox="1"/>
          <p:nvPr/>
        </p:nvSpPr>
        <p:spPr>
          <a:xfrm>
            <a:off x="10830352" y="5176228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53376E1-4E22-0D5D-1550-9D1A385F925B}"/>
              </a:ext>
            </a:extLst>
          </p:cNvPr>
          <p:cNvSpPr txBox="1"/>
          <p:nvPr/>
        </p:nvSpPr>
        <p:spPr>
          <a:xfrm>
            <a:off x="4693158" y="6168876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0517577-F97D-DD2F-211F-15773870670B}"/>
              </a:ext>
            </a:extLst>
          </p:cNvPr>
          <p:cNvSpPr txBox="1"/>
          <p:nvPr/>
        </p:nvSpPr>
        <p:spPr>
          <a:xfrm>
            <a:off x="7120017" y="6989416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B83D3DE-7700-1B85-508E-368FEB46FFC5}"/>
              </a:ext>
            </a:extLst>
          </p:cNvPr>
          <p:cNvSpPr txBox="1"/>
          <p:nvPr/>
        </p:nvSpPr>
        <p:spPr>
          <a:xfrm>
            <a:off x="9664199" y="6223546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DA9CE24-3C56-63F1-C4F0-4638391C81BB}"/>
              </a:ext>
            </a:extLst>
          </p:cNvPr>
          <p:cNvSpPr txBox="1"/>
          <p:nvPr/>
        </p:nvSpPr>
        <p:spPr>
          <a:xfrm>
            <a:off x="7681999" y="3762249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391F588-1138-9D0A-B58B-A0E92B9121E2}"/>
              </a:ext>
            </a:extLst>
          </p:cNvPr>
          <p:cNvSpPr txBox="1"/>
          <p:nvPr/>
        </p:nvSpPr>
        <p:spPr>
          <a:xfrm>
            <a:off x="9530610" y="3320580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27B134-057D-44B7-AD53-CAEA800F0229}"/>
              </a:ext>
            </a:extLst>
          </p:cNvPr>
          <p:cNvSpPr txBox="1"/>
          <p:nvPr/>
        </p:nvSpPr>
        <p:spPr>
          <a:xfrm>
            <a:off x="11151506" y="4022513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5F89B76-3260-7AF4-355D-4440A58E9D17}"/>
              </a:ext>
            </a:extLst>
          </p:cNvPr>
          <p:cNvSpPr txBox="1"/>
          <p:nvPr/>
        </p:nvSpPr>
        <p:spPr>
          <a:xfrm>
            <a:off x="4806426" y="4395344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C7AE391-2D70-AE27-6992-8FC3E426ADB6}"/>
              </a:ext>
            </a:extLst>
          </p:cNvPr>
          <p:cNvSpPr txBox="1"/>
          <p:nvPr/>
        </p:nvSpPr>
        <p:spPr>
          <a:xfrm>
            <a:off x="5964053" y="6245377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F1187F-E6E6-3E21-EB2C-B36B18F55F6C}"/>
              </a:ext>
            </a:extLst>
          </p:cNvPr>
          <p:cNvSpPr txBox="1"/>
          <p:nvPr/>
        </p:nvSpPr>
        <p:spPr>
          <a:xfrm>
            <a:off x="7217394" y="4373377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B0D482B-7974-B208-ED2A-845D58F558BB}"/>
              </a:ext>
            </a:extLst>
          </p:cNvPr>
          <p:cNvSpPr txBox="1"/>
          <p:nvPr/>
        </p:nvSpPr>
        <p:spPr>
          <a:xfrm>
            <a:off x="8404549" y="2447182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3F3A300-33E7-4D7F-5583-D314679A0955}"/>
              </a:ext>
            </a:extLst>
          </p:cNvPr>
          <p:cNvSpPr txBox="1"/>
          <p:nvPr/>
        </p:nvSpPr>
        <p:spPr>
          <a:xfrm>
            <a:off x="8282002" y="6185537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6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659404B-695C-16D4-B4D9-69019389B907}"/>
              </a:ext>
            </a:extLst>
          </p:cNvPr>
          <p:cNvSpPr txBox="1"/>
          <p:nvPr/>
        </p:nvSpPr>
        <p:spPr>
          <a:xfrm>
            <a:off x="9623870" y="4380056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7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91555D0-15FA-4E67-C533-5E34580AC2EE}"/>
              </a:ext>
            </a:extLst>
          </p:cNvPr>
          <p:cNvSpPr txBox="1"/>
          <p:nvPr/>
        </p:nvSpPr>
        <p:spPr>
          <a:xfrm>
            <a:off x="10739593" y="2518273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8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ECC03F9-A5D9-5832-B4ED-8EC848817AF2}"/>
              </a:ext>
            </a:extLst>
          </p:cNvPr>
          <p:cNvSpPr txBox="1"/>
          <p:nvPr/>
        </p:nvSpPr>
        <p:spPr>
          <a:xfrm>
            <a:off x="4287296" y="4806446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53" name="Овал 1">
            <a:extLst>
              <a:ext uri="{FF2B5EF4-FFF2-40B4-BE49-F238E27FC236}">
                <a16:creationId xmlns:a16="http://schemas.microsoft.com/office/drawing/2014/main" id="{C69FC4B8-B786-EF86-F681-78FF405A8C4E}"/>
              </a:ext>
            </a:extLst>
          </p:cNvPr>
          <p:cNvSpPr/>
          <p:nvPr/>
        </p:nvSpPr>
        <p:spPr>
          <a:xfrm>
            <a:off x="11515725" y="4137339"/>
            <a:ext cx="1859948" cy="186612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54" name="Прямая соединительная линия 53">
            <a:extLst>
              <a:ext uri="{FF2B5EF4-FFF2-40B4-BE49-F238E27FC236}">
                <a16:creationId xmlns:a16="http://schemas.microsoft.com/office/drawing/2014/main" id="{5AB5F8E3-7129-DF08-9545-ED7BFF7F2870}"/>
              </a:ext>
            </a:extLst>
          </p:cNvPr>
          <p:cNvCxnSpPr>
            <a:cxnSpLocks/>
            <a:stCxn id="53" idx="1"/>
            <a:endCxn id="53" idx="5"/>
          </p:cNvCxnSpPr>
          <p:nvPr/>
        </p:nvCxnSpPr>
        <p:spPr>
          <a:xfrm>
            <a:off x="11788108" y="4410626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CD085096-6238-1944-1A06-1605AB98448D}"/>
              </a:ext>
            </a:extLst>
          </p:cNvPr>
          <p:cNvCxnSpPr>
            <a:cxnSpLocks/>
            <a:stCxn id="53" idx="3"/>
            <a:endCxn id="53" idx="7"/>
          </p:cNvCxnSpPr>
          <p:nvPr/>
        </p:nvCxnSpPr>
        <p:spPr>
          <a:xfrm flipV="1">
            <a:off x="11788108" y="4410626"/>
            <a:ext cx="1315182" cy="13195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5C0BC039-4680-7A7D-C81C-0ACB4425FB3F}"/>
              </a:ext>
            </a:extLst>
          </p:cNvPr>
          <p:cNvSpPr txBox="1"/>
          <p:nvPr/>
        </p:nvSpPr>
        <p:spPr>
          <a:xfrm>
            <a:off x="12264843" y="4287891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9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4A41981-806D-2B31-D51B-71B81C0C0C0B}"/>
              </a:ext>
            </a:extLst>
          </p:cNvPr>
          <p:cNvSpPr txBox="1"/>
          <p:nvPr/>
        </p:nvSpPr>
        <p:spPr>
          <a:xfrm>
            <a:off x="1958202" y="4365759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4A900DF-3222-5E6A-D9F2-19A2D1B16455}"/>
              </a:ext>
            </a:extLst>
          </p:cNvPr>
          <p:cNvSpPr txBox="1"/>
          <p:nvPr/>
        </p:nvSpPr>
        <p:spPr>
          <a:xfrm>
            <a:off x="1389883" y="4881208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94F2D42-F191-9CDA-DBB4-BE4F32750082}"/>
              </a:ext>
            </a:extLst>
          </p:cNvPr>
          <p:cNvSpPr txBox="1"/>
          <p:nvPr/>
        </p:nvSpPr>
        <p:spPr>
          <a:xfrm>
            <a:off x="5539468" y="6660957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06B055-A95A-8796-2C45-73C582652309}"/>
              </a:ext>
            </a:extLst>
          </p:cNvPr>
          <p:cNvSpPr txBox="1"/>
          <p:nvPr/>
        </p:nvSpPr>
        <p:spPr>
          <a:xfrm>
            <a:off x="6769737" y="4768760"/>
            <a:ext cx="4755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6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CFBC7FA-2090-9804-2C45-D3804F1E9F72}"/>
              </a:ext>
            </a:extLst>
          </p:cNvPr>
          <p:cNvSpPr txBox="1"/>
          <p:nvPr/>
        </p:nvSpPr>
        <p:spPr>
          <a:xfrm>
            <a:off x="7859509" y="2890031"/>
            <a:ext cx="64807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11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CACD534-59AD-F5EB-E8EC-8956B021F3FA}"/>
              </a:ext>
            </a:extLst>
          </p:cNvPr>
          <p:cNvSpPr txBox="1"/>
          <p:nvPr/>
        </p:nvSpPr>
        <p:spPr>
          <a:xfrm>
            <a:off x="7835901" y="6693307"/>
            <a:ext cx="3904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8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6A524D0-3C1B-F722-3C49-A1E7D97188A6}"/>
              </a:ext>
            </a:extLst>
          </p:cNvPr>
          <p:cNvSpPr txBox="1"/>
          <p:nvPr/>
        </p:nvSpPr>
        <p:spPr>
          <a:xfrm>
            <a:off x="9082625" y="4828495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54C24FC4-FA1C-3DCF-646C-23AF3C565ABB}"/>
              </a:ext>
            </a:extLst>
          </p:cNvPr>
          <p:cNvSpPr txBox="1"/>
          <p:nvPr/>
        </p:nvSpPr>
        <p:spPr>
          <a:xfrm>
            <a:off x="10242906" y="2908928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12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0BF5D0F-E6EC-1E5C-9E67-B6E602616DB9}"/>
              </a:ext>
            </a:extLst>
          </p:cNvPr>
          <p:cNvSpPr txBox="1"/>
          <p:nvPr/>
        </p:nvSpPr>
        <p:spPr>
          <a:xfrm>
            <a:off x="11624191" y="4813176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17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B28B1D3-643F-B712-DEFF-883BD52EECB2}"/>
              </a:ext>
            </a:extLst>
          </p:cNvPr>
          <p:cNvSpPr txBox="1"/>
          <p:nvPr/>
        </p:nvSpPr>
        <p:spPr>
          <a:xfrm>
            <a:off x="12610902" y="4832579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17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6E3A273-C4EE-1D7E-CB3B-721C4C0959E5}"/>
              </a:ext>
            </a:extLst>
          </p:cNvPr>
          <p:cNvSpPr txBox="1"/>
          <p:nvPr/>
        </p:nvSpPr>
        <p:spPr>
          <a:xfrm>
            <a:off x="12228528" y="5389643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8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2C39F54A-E206-FE7E-3DA7-07791D732DB0}"/>
              </a:ext>
            </a:extLst>
          </p:cNvPr>
          <p:cNvSpPr txBox="1"/>
          <p:nvPr/>
        </p:nvSpPr>
        <p:spPr>
          <a:xfrm>
            <a:off x="10752063" y="3301261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9543750-0863-847A-6FA2-F440833CA6BA}"/>
              </a:ext>
            </a:extLst>
          </p:cNvPr>
          <p:cNvSpPr txBox="1"/>
          <p:nvPr/>
        </p:nvSpPr>
        <p:spPr>
          <a:xfrm>
            <a:off x="8402729" y="3281555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F74BEFD-466C-0319-893F-925C90D3513D}"/>
              </a:ext>
            </a:extLst>
          </p:cNvPr>
          <p:cNvSpPr txBox="1"/>
          <p:nvPr/>
        </p:nvSpPr>
        <p:spPr>
          <a:xfrm>
            <a:off x="9633381" y="5165577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77AA281F-4358-C57B-6BD6-B9CA18DF392F}"/>
              </a:ext>
            </a:extLst>
          </p:cNvPr>
          <p:cNvSpPr txBox="1"/>
          <p:nvPr/>
        </p:nvSpPr>
        <p:spPr>
          <a:xfrm>
            <a:off x="8326946" y="7069868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3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3C6E9B38-8A01-EF4F-6568-2BE28F0258C6}"/>
              </a:ext>
            </a:extLst>
          </p:cNvPr>
          <p:cNvSpPr txBox="1"/>
          <p:nvPr/>
        </p:nvSpPr>
        <p:spPr>
          <a:xfrm>
            <a:off x="5955351" y="7048130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38A3D9B8-4178-02F9-381A-C0AE7E8FFCC6}"/>
              </a:ext>
            </a:extLst>
          </p:cNvPr>
          <p:cNvSpPr txBox="1"/>
          <p:nvPr/>
        </p:nvSpPr>
        <p:spPr>
          <a:xfrm>
            <a:off x="7232637" y="5185990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055B87E-A1F3-0CA5-249C-C8293025229A}"/>
              </a:ext>
            </a:extLst>
          </p:cNvPr>
          <p:cNvSpPr txBox="1"/>
          <p:nvPr/>
        </p:nvSpPr>
        <p:spPr>
          <a:xfrm>
            <a:off x="4781123" y="5222343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CBA3C944-7A27-4E8A-0301-61F916F91389}"/>
              </a:ext>
            </a:extLst>
          </p:cNvPr>
          <p:cNvSpPr txBox="1"/>
          <p:nvPr/>
        </p:nvSpPr>
        <p:spPr>
          <a:xfrm>
            <a:off x="1961328" y="5406667"/>
            <a:ext cx="4306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-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06774945-0CB7-9BB3-7B9F-1F8C3154EFF6}"/>
              </a:ext>
            </a:extLst>
          </p:cNvPr>
          <p:cNvSpPr txBox="1"/>
          <p:nvPr/>
        </p:nvSpPr>
        <p:spPr>
          <a:xfrm>
            <a:off x="9933961" y="4819906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15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E942CFE3-8187-F717-D47D-45571CE8432E}"/>
              </a:ext>
            </a:extLst>
          </p:cNvPr>
          <p:cNvSpPr txBox="1"/>
          <p:nvPr/>
        </p:nvSpPr>
        <p:spPr>
          <a:xfrm>
            <a:off x="11084060" y="2962512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12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1D8EDC5-819C-2DE4-82EB-5B3F8030F53E}"/>
              </a:ext>
            </a:extLst>
          </p:cNvPr>
          <p:cNvSpPr txBox="1"/>
          <p:nvPr/>
        </p:nvSpPr>
        <p:spPr>
          <a:xfrm>
            <a:off x="8640812" y="2900074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11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522F8598-DBB1-6EFE-9252-7C508136B520}"/>
              </a:ext>
            </a:extLst>
          </p:cNvPr>
          <p:cNvSpPr txBox="1"/>
          <p:nvPr/>
        </p:nvSpPr>
        <p:spPr>
          <a:xfrm>
            <a:off x="8640811" y="6646968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  <a:r>
              <a:rPr lang="en-US" dirty="0"/>
              <a:t>4</a:t>
            </a:r>
            <a:endParaRPr lang="ru-RU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9D6B84FD-90B8-F7BE-86DE-27CE4BD88F0E}"/>
              </a:ext>
            </a:extLst>
          </p:cNvPr>
          <p:cNvSpPr txBox="1"/>
          <p:nvPr/>
        </p:nvSpPr>
        <p:spPr>
          <a:xfrm>
            <a:off x="6286971" y="6693307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</a:t>
            </a:r>
            <a:r>
              <a:rPr lang="en-US" dirty="0"/>
              <a:t>1</a:t>
            </a:r>
            <a:endParaRPr lang="ru-RU" dirty="0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D1A098E5-D34E-7A67-518F-3C1E04D25C51}"/>
              </a:ext>
            </a:extLst>
          </p:cNvPr>
          <p:cNvSpPr txBox="1"/>
          <p:nvPr/>
        </p:nvSpPr>
        <p:spPr>
          <a:xfrm>
            <a:off x="7543418" y="4806446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6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CA826617-9A39-655E-0310-E7F00F32A26E}"/>
              </a:ext>
            </a:extLst>
          </p:cNvPr>
          <p:cNvSpPr txBox="1"/>
          <p:nvPr/>
        </p:nvSpPr>
        <p:spPr>
          <a:xfrm>
            <a:off x="5251012" y="4839150"/>
            <a:ext cx="6874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0D4F5F70-C50B-DE13-A361-5AE15218A700}"/>
              </a:ext>
            </a:extLst>
          </p:cNvPr>
          <p:cNvSpPr txBox="1"/>
          <p:nvPr/>
        </p:nvSpPr>
        <p:spPr>
          <a:xfrm>
            <a:off x="2528955" y="4881207"/>
            <a:ext cx="54951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855AD8-8FCD-55C2-5529-A296C318A4D9}"/>
              </a:ext>
            </a:extLst>
          </p:cNvPr>
          <p:cNvSpPr txBox="1"/>
          <p:nvPr/>
        </p:nvSpPr>
        <p:spPr>
          <a:xfrm>
            <a:off x="3171132" y="4366272"/>
            <a:ext cx="8522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0 </a:t>
            </a:r>
            <a:r>
              <a:rPr lang="en-US" dirty="0"/>
              <a:t>| 0</a:t>
            </a:r>
            <a:endParaRPr lang="ru-RU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61451E2-2CCA-ECD3-04CB-0946C0BE2048}"/>
              </a:ext>
            </a:extLst>
          </p:cNvPr>
          <p:cNvSpPr txBox="1"/>
          <p:nvPr/>
        </p:nvSpPr>
        <p:spPr>
          <a:xfrm>
            <a:off x="5748660" y="4238520"/>
            <a:ext cx="8522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0 </a:t>
            </a:r>
            <a:r>
              <a:rPr lang="en-US" dirty="0"/>
              <a:t>| 0</a:t>
            </a:r>
            <a:endParaRPr lang="ru-RU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514EB74-C71A-A5EF-4F55-A15D0CC7DB75}"/>
              </a:ext>
            </a:extLst>
          </p:cNvPr>
          <p:cNvSpPr txBox="1"/>
          <p:nvPr/>
        </p:nvSpPr>
        <p:spPr>
          <a:xfrm>
            <a:off x="6590746" y="3492176"/>
            <a:ext cx="8522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/>
              <a:t>0 </a:t>
            </a:r>
            <a:r>
              <a:rPr lang="en-US"/>
              <a:t>| 0</a:t>
            </a:r>
            <a:endParaRPr lang="ru-RU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59CA890-5FDF-E97E-A85F-8C2979AC9A52}"/>
              </a:ext>
            </a:extLst>
          </p:cNvPr>
          <p:cNvSpPr txBox="1"/>
          <p:nvPr/>
        </p:nvSpPr>
        <p:spPr>
          <a:xfrm>
            <a:off x="9296090" y="2335374"/>
            <a:ext cx="8522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0 </a:t>
            </a:r>
            <a:r>
              <a:rPr lang="en-US" dirty="0"/>
              <a:t>| 0</a:t>
            </a:r>
            <a:endParaRPr lang="ru-RU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FDC9EFB-9E3F-DD4C-3E10-EB422EBDB507}"/>
              </a:ext>
            </a:extLst>
          </p:cNvPr>
          <p:cNvSpPr txBox="1"/>
          <p:nvPr/>
        </p:nvSpPr>
        <p:spPr>
          <a:xfrm>
            <a:off x="11739353" y="3585741"/>
            <a:ext cx="8522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0 </a:t>
            </a:r>
            <a:r>
              <a:rPr lang="en-US" dirty="0"/>
              <a:t>| 0</a:t>
            </a:r>
            <a:endParaRPr lang="ru-RU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5FAE3EA-3D1C-968C-012B-B3FF68D18F28}"/>
              </a:ext>
            </a:extLst>
          </p:cNvPr>
          <p:cNvSpPr txBox="1"/>
          <p:nvPr/>
        </p:nvSpPr>
        <p:spPr>
          <a:xfrm>
            <a:off x="2062578" y="8587883"/>
            <a:ext cx="1268030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Частный резерв времени </a:t>
            </a:r>
            <a:r>
              <a:rPr lang="en-US" altLang="ja-JP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―</a:t>
            </a:r>
            <a:r>
              <a:rPr lang="ru-RU" altLang="ja-JP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 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количество времени, на которое можно отсрочить работу без изменения начала выполнения следующей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10C5E18-C8F9-0252-EFEA-36ACE6A59336}"/>
              </a:ext>
            </a:extLst>
          </p:cNvPr>
          <p:cNvSpPr txBox="1"/>
          <p:nvPr/>
        </p:nvSpPr>
        <p:spPr>
          <a:xfrm>
            <a:off x="2062578" y="8831495"/>
            <a:ext cx="1268030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Общий резерв времени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 </a:t>
            </a:r>
            <a:r>
              <a:rPr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－</a:t>
            </a:r>
            <a:r>
              <a:rPr lang="ru-RU" altLang="ja-JP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 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количество времени, на которое можно отсрочить работу без изменения конечного выполнения всего графика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F457342-B35B-FE63-62DA-A03D9EAA0AC2}"/>
              </a:ext>
            </a:extLst>
          </p:cNvPr>
          <p:cNvSpPr txBox="1"/>
          <p:nvPr/>
        </p:nvSpPr>
        <p:spPr>
          <a:xfrm>
            <a:off x="5129313" y="5822058"/>
            <a:ext cx="8522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  <a:r>
              <a:rPr lang="ru-RU" dirty="0"/>
              <a:t> </a:t>
            </a:r>
            <a:r>
              <a:rPr lang="en-US" dirty="0"/>
              <a:t>| </a:t>
            </a:r>
            <a:r>
              <a:rPr lang="ru-RU" dirty="0"/>
              <a:t>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86EBF1F-E2D0-D230-F54E-EE9DD89DFFB2}"/>
              </a:ext>
            </a:extLst>
          </p:cNvPr>
          <p:cNvSpPr txBox="1"/>
          <p:nvPr/>
        </p:nvSpPr>
        <p:spPr>
          <a:xfrm>
            <a:off x="6881305" y="6155792"/>
            <a:ext cx="8522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  <a:r>
              <a:rPr lang="ru-RU" dirty="0"/>
              <a:t> </a:t>
            </a:r>
            <a:r>
              <a:rPr lang="en-US" dirty="0"/>
              <a:t>| </a:t>
            </a:r>
            <a:r>
              <a:rPr lang="ru-RU" dirty="0"/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B3B4695-C2D8-5B3B-175E-78C7DF323CDF}"/>
              </a:ext>
            </a:extLst>
          </p:cNvPr>
          <p:cNvSpPr txBox="1"/>
          <p:nvPr/>
        </p:nvSpPr>
        <p:spPr>
          <a:xfrm>
            <a:off x="8786112" y="5791717"/>
            <a:ext cx="8522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6 </a:t>
            </a:r>
            <a:r>
              <a:rPr lang="en-US" dirty="0"/>
              <a:t>| </a:t>
            </a:r>
            <a:r>
              <a:rPr lang="ru-RU" dirty="0"/>
              <a:t>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B39C23C-8976-6546-9897-5431069B6445}"/>
              </a:ext>
            </a:extLst>
          </p:cNvPr>
          <p:cNvSpPr txBox="1"/>
          <p:nvPr/>
        </p:nvSpPr>
        <p:spPr>
          <a:xfrm>
            <a:off x="8251631" y="4283665"/>
            <a:ext cx="8522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 </a:t>
            </a:r>
            <a:r>
              <a:rPr lang="en-US" dirty="0"/>
              <a:t>| </a:t>
            </a:r>
            <a:r>
              <a:rPr lang="ru-RU" dirty="0"/>
              <a:t>0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332F2EA-C288-5033-19BB-BB7288CD165D}"/>
              </a:ext>
            </a:extLst>
          </p:cNvPr>
          <p:cNvSpPr txBox="1"/>
          <p:nvPr/>
        </p:nvSpPr>
        <p:spPr>
          <a:xfrm>
            <a:off x="10660095" y="4419238"/>
            <a:ext cx="8522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5 </a:t>
            </a:r>
            <a:r>
              <a:rPr lang="en-US" dirty="0"/>
              <a:t>| </a:t>
            </a:r>
            <a:r>
              <a:rPr lang="ru-RU" dirty="0"/>
              <a:t>5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3B2CB0F-C6B8-B045-F79A-987C436109FD}"/>
              </a:ext>
            </a:extLst>
          </p:cNvPr>
          <p:cNvSpPr txBox="1"/>
          <p:nvPr/>
        </p:nvSpPr>
        <p:spPr>
          <a:xfrm>
            <a:off x="7512817" y="1070910"/>
            <a:ext cx="2379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Резервов нет</a:t>
            </a:r>
          </a:p>
        </p:txBody>
      </p:sp>
      <p:cxnSp>
        <p:nvCxnSpPr>
          <p:cNvPr id="80" name="Прямая соединительная линия 79">
            <a:extLst>
              <a:ext uri="{FF2B5EF4-FFF2-40B4-BE49-F238E27FC236}">
                <a16:creationId xmlns:a16="http://schemas.microsoft.com/office/drawing/2014/main" id="{27933944-D661-AEFB-EBD4-2FD45CF6C03C}"/>
              </a:ext>
            </a:extLst>
          </p:cNvPr>
          <p:cNvCxnSpPr>
            <a:cxnSpLocks/>
          </p:cNvCxnSpPr>
          <p:nvPr/>
        </p:nvCxnSpPr>
        <p:spPr>
          <a:xfrm flipV="1">
            <a:off x="8043051" y="1626408"/>
            <a:ext cx="251203" cy="1328605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Прямая соединительная линия 90">
            <a:extLst>
              <a:ext uri="{FF2B5EF4-FFF2-40B4-BE49-F238E27FC236}">
                <a16:creationId xmlns:a16="http://schemas.microsoft.com/office/drawing/2014/main" id="{A5FF379D-F80D-D6B8-58DE-3521EA31952B}"/>
              </a:ext>
            </a:extLst>
          </p:cNvPr>
          <p:cNvCxnSpPr>
            <a:cxnSpLocks/>
          </p:cNvCxnSpPr>
          <p:nvPr/>
        </p:nvCxnSpPr>
        <p:spPr>
          <a:xfrm flipH="1" flipV="1">
            <a:off x="8872691" y="1598345"/>
            <a:ext cx="289201" cy="1356668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439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6" grpId="0"/>
      <p:bldP spid="67" grpId="0"/>
      <p:bldP spid="68" grpId="0"/>
      <p:bldP spid="70" grpId="0"/>
      <p:bldP spid="79" grpId="0"/>
      <p:bldP spid="79" grpId="1"/>
      <p:bldP spid="83" grpId="0"/>
      <p:bldP spid="83" grpId="1"/>
      <p:bldP spid="30" grpId="0"/>
      <p:bldP spid="31" grpId="0"/>
      <p:bldP spid="36" grpId="0"/>
      <p:bldP spid="69" grpId="0"/>
      <p:bldP spid="72" grpId="0"/>
      <p:bldP spid="7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9755184-7C4B-2D7C-B86D-3D7C1A073D2C}"/>
              </a:ext>
            </a:extLst>
          </p:cNvPr>
          <p:cNvSpPr/>
          <p:nvPr/>
        </p:nvSpPr>
        <p:spPr>
          <a:xfrm>
            <a:off x="8886469" y="3219563"/>
            <a:ext cx="5620135" cy="434116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 flipV="1">
            <a:off x="3214414" y="5135935"/>
            <a:ext cx="1525226" cy="75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49099">
            <a:off x="12491852" y="4420703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2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9639967" y="9162576"/>
            <a:ext cx="864677" cy="3020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23999" y="8394023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B3C95A9-C3B3-D802-F0A6-C6A08746A5E6}"/>
              </a:ext>
            </a:extLst>
          </p:cNvPr>
          <p:cNvSpPr txBox="1"/>
          <p:nvPr/>
        </p:nvSpPr>
        <p:spPr>
          <a:xfrm>
            <a:off x="4871272" y="4284813"/>
            <a:ext cx="838010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Планирование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 — это разработка и установление руководством предприятия системы количественных и качественных показателей его развития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.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C6F711-D752-0A7A-B7A0-265D564A43D6}"/>
              </a:ext>
            </a:extLst>
          </p:cNvPr>
          <p:cNvSpPr txBox="1"/>
          <p:nvPr/>
        </p:nvSpPr>
        <p:spPr>
          <a:xfrm>
            <a:off x="5124876" y="-10732"/>
            <a:ext cx="62497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Gothic Medium" panose="020B0500000000000000" pitchFamily="34" charset="-128"/>
              </a:rPr>
              <a:t>Планирование</a:t>
            </a:r>
          </a:p>
        </p:txBody>
      </p:sp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7A7CF561-825D-7BEC-B805-7E77D8E35417}"/>
              </a:ext>
            </a:extLst>
          </p:cNvPr>
          <p:cNvCxnSpPr>
            <a:cxnSpLocks/>
          </p:cNvCxnSpPr>
          <p:nvPr/>
        </p:nvCxnSpPr>
        <p:spPr>
          <a:xfrm>
            <a:off x="4739640" y="4284813"/>
            <a:ext cx="0" cy="179016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9077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-18659" y="3416759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2800" dirty="0">
              <a:latin typeface="Calibri" panose="020F0502020204030204" pitchFamily="34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4DFA52BA-2945-F866-5EB6-666CDD403CC6}"/>
              </a:ext>
            </a:extLst>
          </p:cNvPr>
          <p:cNvSpPr txBox="1"/>
          <p:nvPr/>
        </p:nvSpPr>
        <p:spPr>
          <a:xfrm>
            <a:off x="3749127" y="5893234"/>
            <a:ext cx="42438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по времени и стоимости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49" name="Прямоугольник 148">
            <a:extLst>
              <a:ext uri="{FF2B5EF4-FFF2-40B4-BE49-F238E27FC236}">
                <a16:creationId xmlns:a16="http://schemas.microsoft.com/office/drawing/2014/main" id="{BE70146E-F33D-5BF1-FC89-9F8D42D8387C}"/>
              </a:ext>
            </a:extLst>
          </p:cNvPr>
          <p:cNvSpPr/>
          <p:nvPr/>
        </p:nvSpPr>
        <p:spPr>
          <a:xfrm flipV="1">
            <a:off x="3550491" y="5965241"/>
            <a:ext cx="4442454" cy="417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8609525" y="89598"/>
            <a:ext cx="927625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Расчет и оптимизация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68924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r>
              <a:rPr lang="ru-RU" sz="66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1970166" y="89598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BB11AC9-DCDD-BE0C-45D8-DDDC985E0DA0}"/>
              </a:ext>
            </a:extLst>
          </p:cNvPr>
          <p:cNvSpPr txBox="1"/>
          <p:nvPr/>
        </p:nvSpPr>
        <p:spPr>
          <a:xfrm>
            <a:off x="4707791" y="4645683"/>
            <a:ext cx="3490598" cy="530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— трудовым,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24DF069-B210-5D41-EE11-8AD112A1C7D3}"/>
              </a:ext>
            </a:extLst>
          </p:cNvPr>
          <p:cNvSpPr txBox="1"/>
          <p:nvPr/>
        </p:nvSpPr>
        <p:spPr>
          <a:xfrm>
            <a:off x="4645319" y="4594404"/>
            <a:ext cx="3490598" cy="530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— материальным,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561EB151-CDA3-18C0-7B39-DBD8609F6A8B}"/>
              </a:ext>
            </a:extLst>
          </p:cNvPr>
          <p:cNvSpPr txBox="1"/>
          <p:nvPr/>
        </p:nvSpPr>
        <p:spPr>
          <a:xfrm>
            <a:off x="4645319" y="4692658"/>
            <a:ext cx="3490598" cy="530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— денежным;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39" name="Прямоугольник 138">
            <a:extLst>
              <a:ext uri="{FF2B5EF4-FFF2-40B4-BE49-F238E27FC236}">
                <a16:creationId xmlns:a16="http://schemas.microsoft.com/office/drawing/2014/main" id="{61AF82E4-6262-6710-1CFD-DB6199CF69C6}"/>
              </a:ext>
            </a:extLst>
          </p:cNvPr>
          <p:cNvSpPr/>
          <p:nvPr/>
        </p:nvSpPr>
        <p:spPr>
          <a:xfrm>
            <a:off x="3816435" y="4703542"/>
            <a:ext cx="3978825" cy="4399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986BC25-680F-5A17-CE29-2757112EF4D7}"/>
              </a:ext>
            </a:extLst>
          </p:cNvPr>
          <p:cNvSpPr txBox="1"/>
          <p:nvPr/>
        </p:nvSpPr>
        <p:spPr>
          <a:xfrm>
            <a:off x="3816435" y="4106822"/>
            <a:ext cx="2426969" cy="579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по ресурсам: 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45" name="Прямоугольник 144">
            <a:extLst>
              <a:ext uri="{FF2B5EF4-FFF2-40B4-BE49-F238E27FC236}">
                <a16:creationId xmlns:a16="http://schemas.microsoft.com/office/drawing/2014/main" id="{6DEFAA68-8550-8A6D-57F5-D144B96E055F}"/>
              </a:ext>
            </a:extLst>
          </p:cNvPr>
          <p:cNvSpPr/>
          <p:nvPr/>
        </p:nvSpPr>
        <p:spPr>
          <a:xfrm flipV="1">
            <a:off x="3779902" y="4311405"/>
            <a:ext cx="3978825" cy="295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13703734-DF7E-D2FA-2A24-78FE7D93F077}"/>
              </a:ext>
            </a:extLst>
          </p:cNvPr>
          <p:cNvSpPr txBox="1"/>
          <p:nvPr/>
        </p:nvSpPr>
        <p:spPr>
          <a:xfrm>
            <a:off x="3816435" y="3373332"/>
            <a:ext cx="2301339" cy="609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по времени;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43" name="Прямоугольник 142">
            <a:extLst>
              <a:ext uri="{FF2B5EF4-FFF2-40B4-BE49-F238E27FC236}">
                <a16:creationId xmlns:a16="http://schemas.microsoft.com/office/drawing/2014/main" id="{6CACC7C5-644A-EAC5-DAB8-1D94E645329C}"/>
              </a:ext>
            </a:extLst>
          </p:cNvPr>
          <p:cNvSpPr/>
          <p:nvPr/>
        </p:nvSpPr>
        <p:spPr>
          <a:xfrm>
            <a:off x="1970166" y="3416759"/>
            <a:ext cx="7505967" cy="4399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D000EB9-E1E0-D4A6-84CF-299471A3F018}"/>
              </a:ext>
            </a:extLst>
          </p:cNvPr>
          <p:cNvSpPr txBox="1"/>
          <p:nvPr/>
        </p:nvSpPr>
        <p:spPr>
          <a:xfrm>
            <a:off x="-7280280" y="3358900"/>
            <a:ext cx="7628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Производится по следующим параметрам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: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0399AB-5DFD-E5E9-AFC0-A04426705CC5}"/>
              </a:ext>
            </a:extLst>
          </p:cNvPr>
          <p:cNvSpPr txBox="1"/>
          <p:nvPr/>
        </p:nvSpPr>
        <p:spPr>
          <a:xfrm>
            <a:off x="-9031284" y="7605085"/>
            <a:ext cx="9012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Разделение и запараллеливание критических путей </a:t>
            </a:r>
          </a:p>
        </p:txBody>
      </p:sp>
    </p:spTree>
    <p:extLst>
      <p:ext uri="{BB962C8B-B14F-4D97-AF65-F5344CB8AC3E}">
        <p14:creationId xmlns:p14="http://schemas.microsoft.com/office/powerpoint/2010/main" val="650322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4444" decel="8555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47222E-6 -1.85185E-6 L 0.51337 0.00293 " pathEditMode="relative" rAng="0" ptsTypes="AA">
                                      <p:cBhvr>
                                        <p:cTn id="6" dur="9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68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19000" decel="81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0.00093 L -0.00243 0.07361 " pathEditMode="relative" ptsTypes="AA">
                                      <p:cBhvr>
                                        <p:cTn id="10" dur="8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9000" decel="91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0061 L -0.00087 0.07084 " pathEditMode="relative" rAng="0" ptsTypes="AA">
                                      <p:cBhvr>
                                        <p:cTn id="14" dur="9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" y="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900"/>
                            </p:stCondLst>
                            <p:childTnLst>
                              <p:par>
                                <p:cTn id="16" presetID="0" presetClass="path" presetSubtype="0" decel="10000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.00391 -0.00293 L 0.00478 0.12161 " pathEditMode="relative" rAng="0" ptsTypes="AA">
                                      <p:cBhvr>
                                        <p:cTn id="17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" y="6219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0" presetClass="path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.00391 0.0037 L 0.00313 0.1 " pathEditMode="relative" rAng="0" ptsTypes="AA">
                                      <p:cBhvr>
                                        <p:cTn id="19" dur="11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" y="4815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0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44 -0.00293 L 0.00044 0.06081 " pathEditMode="relative" rAng="0" ptsTypes="AA">
                                      <p:cBhvr>
                                        <p:cTn id="21" dur="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11000" decel="89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0.0017 L 0.00069 0.08025 " pathEditMode="relative" ptsTypes="AA">
                                      <p:cBhvr>
                                        <p:cTn id="25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4000" decel="96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93827E-7 L 0.60825 -0.00602 " pathEditMode="relative" rAng="0" ptsTypes="AA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08" y="-3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97" grpId="0"/>
      <p:bldP spid="101" grpId="0"/>
      <p:bldP spid="114" grpId="0"/>
      <p:bldP spid="95" grpId="0"/>
      <p:bldP spid="119" grpId="0"/>
      <p:bldP spid="91" grpId="0"/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F303E6EC-1657-D04B-EC7D-9FF129486FC8}"/>
              </a:ext>
            </a:extLst>
          </p:cNvPr>
          <p:cNvSpPr/>
          <p:nvPr/>
        </p:nvSpPr>
        <p:spPr>
          <a:xfrm>
            <a:off x="9207323" y="6660969"/>
            <a:ext cx="6317805" cy="298712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1038C9D-6E39-32EF-104F-DBB066015611}"/>
              </a:ext>
            </a:extLst>
          </p:cNvPr>
          <p:cNvSpPr/>
          <p:nvPr/>
        </p:nvSpPr>
        <p:spPr>
          <a:xfrm>
            <a:off x="7848600" y="4156661"/>
            <a:ext cx="7303546" cy="36601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1872728-0DF9-BD56-BA98-26E4608171B9}"/>
              </a:ext>
            </a:extLst>
          </p:cNvPr>
          <p:cNvSpPr/>
          <p:nvPr/>
        </p:nvSpPr>
        <p:spPr>
          <a:xfrm>
            <a:off x="9357360" y="891676"/>
            <a:ext cx="6598920" cy="32174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2865121" y="89598"/>
            <a:ext cx="1502066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Оптимизация по время</a:t>
            </a:r>
            <a:r>
              <a:rPr lang="ja-JP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－</a:t>
            </a:r>
            <a:r>
              <a:rPr lang="ru-RU" altLang="ja-JP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стоимости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36961">
            <a:off x="12491850" y="4423411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r>
              <a:rPr lang="ru-RU" sz="66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AD668F-D8B4-5488-055F-44537A9BA700}"/>
              </a:ext>
            </a:extLst>
          </p:cNvPr>
          <p:cNvSpPr txBox="1"/>
          <p:nvPr/>
        </p:nvSpPr>
        <p:spPr>
          <a:xfrm>
            <a:off x="8244764" y="5401121"/>
            <a:ext cx="4261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Время – стоимость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0D83D667-794F-B816-E778-385608569238}"/>
              </a:ext>
            </a:extLst>
          </p:cNvPr>
          <p:cNvGrpSpPr/>
          <p:nvPr/>
        </p:nvGrpSpPr>
        <p:grpSpPr>
          <a:xfrm rot="10800000">
            <a:off x="7909484" y="4534971"/>
            <a:ext cx="3926169" cy="1127760"/>
            <a:chOff x="7939888" y="4254440"/>
            <a:chExt cx="3926169" cy="1127760"/>
          </a:xfrm>
        </p:grpSpPr>
        <p:sp>
          <p:nvSpPr>
            <p:cNvPr id="4" name="Стрелка: вниз 3">
              <a:extLst>
                <a:ext uri="{FF2B5EF4-FFF2-40B4-BE49-F238E27FC236}">
                  <a16:creationId xmlns:a16="http://schemas.microsoft.com/office/drawing/2014/main" id="{1D403B0C-F6C2-DF6D-74DA-B430EAE3F0AE}"/>
                </a:ext>
              </a:extLst>
            </p:cNvPr>
            <p:cNvSpPr/>
            <p:nvPr/>
          </p:nvSpPr>
          <p:spPr>
            <a:xfrm>
              <a:off x="7939888" y="4254440"/>
              <a:ext cx="335280" cy="1127760"/>
            </a:xfrm>
            <a:prstGeom prst="down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Стрелка: вниз 5">
              <a:extLst>
                <a:ext uri="{FF2B5EF4-FFF2-40B4-BE49-F238E27FC236}">
                  <a16:creationId xmlns:a16="http://schemas.microsoft.com/office/drawing/2014/main" id="{CBEF0CC6-1336-0B93-1BE4-85D73DBA2B94}"/>
                </a:ext>
              </a:extLst>
            </p:cNvPr>
            <p:cNvSpPr/>
            <p:nvPr/>
          </p:nvSpPr>
          <p:spPr>
            <a:xfrm rot="10800000">
              <a:off x="11530777" y="4254440"/>
              <a:ext cx="335280" cy="1127760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7A80A2A-90DA-4D6A-F12B-C830AE703F9C}"/>
              </a:ext>
            </a:extLst>
          </p:cNvPr>
          <p:cNvSpPr txBox="1"/>
          <p:nvPr/>
        </p:nvSpPr>
        <p:spPr>
          <a:xfrm>
            <a:off x="-5905575" y="5412945"/>
            <a:ext cx="6065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При оптимизации предполагается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D4F69A-1B0A-1AED-AE80-05478130FE62}"/>
              </a:ext>
            </a:extLst>
          </p:cNvPr>
          <p:cNvSpPr txBox="1"/>
          <p:nvPr/>
        </p:nvSpPr>
        <p:spPr>
          <a:xfrm>
            <a:off x="6594061" y="5394617"/>
            <a:ext cx="944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B52F00-3877-67AF-C421-80CC636BBD91}"/>
              </a:ext>
            </a:extLst>
          </p:cNvPr>
          <p:cNvSpPr txBox="1"/>
          <p:nvPr/>
        </p:nvSpPr>
        <p:spPr>
          <a:xfrm>
            <a:off x="6590700" y="5376289"/>
            <a:ext cx="944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96BC14-692E-4DFF-B1D7-3830F3A8593A}"/>
              </a:ext>
            </a:extLst>
          </p:cNvPr>
          <p:cNvSpPr txBox="1"/>
          <p:nvPr/>
        </p:nvSpPr>
        <p:spPr>
          <a:xfrm>
            <a:off x="6611168" y="5357961"/>
            <a:ext cx="648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3.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53940369-825B-40CD-89DB-C462058864F7}"/>
              </a:ext>
            </a:extLst>
          </p:cNvPr>
          <p:cNvSpPr/>
          <p:nvPr/>
        </p:nvSpPr>
        <p:spPr>
          <a:xfrm>
            <a:off x="6707914" y="5402765"/>
            <a:ext cx="454807" cy="533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C293E0-DBBB-885E-A6F7-34D8874BDF66}"/>
              </a:ext>
            </a:extLst>
          </p:cNvPr>
          <p:cNvSpPr txBox="1"/>
          <p:nvPr/>
        </p:nvSpPr>
        <p:spPr>
          <a:xfrm>
            <a:off x="749077" y="5154899"/>
            <a:ext cx="864108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a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(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i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, 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j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) ≤ 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t 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(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i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, 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j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) ≤ 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b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(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i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, 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j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) , </a:t>
            </a:r>
          </a:p>
          <a:p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где 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а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(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i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, 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j</a:t>
            </a:r>
            <a:r>
              <a:rPr lang="ru-RU" sz="36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) – минимально возможная продолжительность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7A635B-EF1C-77C3-0E32-795034259DAF}"/>
              </a:ext>
            </a:extLst>
          </p:cNvPr>
          <p:cNvSpPr txBox="1"/>
          <p:nvPr/>
        </p:nvSpPr>
        <p:spPr>
          <a:xfrm>
            <a:off x="2362124" y="7337071"/>
            <a:ext cx="78319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Стоимость С(</a:t>
            </a:r>
            <a:r>
              <a:rPr lang="ru-RU" sz="3600" i="1" baseline="30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i,j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) работы заключена в пределах </a:t>
            </a:r>
            <a:r>
              <a:rPr lang="ru-RU" sz="3600" i="1" baseline="30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Cmax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(i, j) и </a:t>
            </a:r>
            <a:r>
              <a:rPr lang="ru-RU" sz="3600" i="1" baseline="30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Cmin</a:t>
            </a:r>
            <a:r>
              <a:rPr lang="ru-RU" sz="3600" i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Arial" panose="020B0604020202020204" pitchFamily="34" charset="0"/>
              </a:rPr>
              <a:t>(i, j).</a:t>
            </a:r>
          </a:p>
        </p:txBody>
      </p:sp>
    </p:spTree>
    <p:extLst>
      <p:ext uri="{BB962C8B-B14F-4D97-AF65-F5344CB8AC3E}">
        <p14:creationId xmlns:p14="http://schemas.microsoft.com/office/powerpoint/2010/main" val="1418102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1.11111E-6 -2.96296E-6 L -0.00069 -0.04969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" y="-24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4" dur="8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0"/>
                            </p:stCondLst>
                            <p:childTnLst>
                              <p:par>
                                <p:cTn id="16" presetID="8" presetClass="emph" presetSubtype="0" accel="36667" decel="6333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7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4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9 -0.04969 L -0.00156 -0.28966 " pathEditMode="relative" rAng="0" ptsTypes="AA">
                                      <p:cBhvr>
                                        <p:cTn id="21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" y="-1200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23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20988E-6 L 0.35234 -0.00848 " pathEditMode="relative" rAng="0" ptsTypes="AA">
                                      <p:cBhvr>
                                        <p:cTn id="32" dur="9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13" y="-4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2778E-6 4.32099E-6 L 0.03446 -0.31281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9" y="-156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82716E-6 L 0.0355 0.00247 " pathEditMode="relative" rAng="0" ptsTypes="AA">
                                      <p:cBhvr>
                                        <p:cTn id="40" dur="9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1" y="12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1.38889E-7 -2.96296E-6 L 0.39115 0.00185 " pathEditMode="relative" rAng="0" ptsTypes="AA">
                                      <p:cBhvr>
                                        <p:cTn id="45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57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47222E-6 3.7037E-6 L 0.03933 0.18549 " pathEditMode="relative" rAng="0" ptsTypes="AA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2" y="92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3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8.33333E-7 6.17284E-7 L 0.30399 -0.0054 " pathEditMode="relative" rAng="0" ptsTypes="AA">
                                      <p:cBhvr>
                                        <p:cTn id="58" dur="9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00" y="-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0" grpId="0" animBg="1"/>
      <p:bldP spid="9" grpId="0" animBg="1"/>
      <p:bldP spid="3" grpId="0"/>
      <p:bldP spid="3" grpId="1"/>
      <p:bldP spid="3" grpId="2"/>
      <p:bldP spid="11" grpId="0"/>
      <p:bldP spid="14" grpId="0"/>
      <p:bldP spid="16" grpId="0"/>
      <p:bldP spid="17" grpId="0"/>
      <p:bldP spid="19" grpId="0"/>
      <p:bldP spid="19" grpId="1"/>
      <p:bldP spid="21" grpId="0"/>
      <p:bldP spid="21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2865121" y="89598"/>
            <a:ext cx="1502066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Оптимизация по время</a:t>
            </a:r>
            <a:r>
              <a:rPr lang="ja-JP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－</a:t>
            </a:r>
            <a:r>
              <a:rPr lang="ru-RU" altLang="ja-JP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стоимости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36961">
            <a:off x="12491850" y="4423411"/>
            <a:ext cx="11056620" cy="1105662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144DE9C-958D-421D-EF9C-16F6C4395058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r>
              <a:rPr lang="ru-RU" sz="66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05BBD8-965B-0BBD-F391-C392A6632CA3}"/>
              </a:ext>
            </a:extLst>
          </p:cNvPr>
          <p:cNvSpPr txBox="1"/>
          <p:nvPr/>
        </p:nvSpPr>
        <p:spPr>
          <a:xfrm>
            <a:off x="9109484" y="10200894"/>
            <a:ext cx="63066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endParaRPr lang="ru-RU" dirty="0"/>
          </a:p>
        </p:txBody>
      </p: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12ED4F83-0994-4B81-4D45-AB2EDF30A018}"/>
              </a:ext>
            </a:extLst>
          </p:cNvPr>
          <p:cNvCxnSpPr>
            <a:cxnSpLocks/>
          </p:cNvCxnSpPr>
          <p:nvPr/>
        </p:nvCxnSpPr>
        <p:spPr>
          <a:xfrm flipV="1">
            <a:off x="1965960" y="1722120"/>
            <a:ext cx="0" cy="62179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A615AE4E-E76F-FB9A-A364-549AA0B5C11C}"/>
              </a:ext>
            </a:extLst>
          </p:cNvPr>
          <p:cNvCxnSpPr>
            <a:cxnSpLocks/>
          </p:cNvCxnSpPr>
          <p:nvPr/>
        </p:nvCxnSpPr>
        <p:spPr>
          <a:xfrm>
            <a:off x="1965960" y="7940040"/>
            <a:ext cx="630936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075D680-C90B-5FA2-AD6B-48287ECB8F9D}"/>
              </a:ext>
            </a:extLst>
          </p:cNvPr>
          <p:cNvSpPr txBox="1"/>
          <p:nvPr/>
        </p:nvSpPr>
        <p:spPr>
          <a:xfrm>
            <a:off x="-616321" y="9443890"/>
            <a:ext cx="75474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endParaRPr lang="ru-RU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3E95B3-D142-2EBE-048E-7E6A7823F1E5}"/>
              </a:ext>
            </a:extLst>
          </p:cNvPr>
          <p:cNvSpPr txBox="1"/>
          <p:nvPr/>
        </p:nvSpPr>
        <p:spPr>
          <a:xfrm>
            <a:off x="-1151924" y="6030105"/>
            <a:ext cx="91297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</a:t>
            </a:r>
            <a:r>
              <a:rPr lang="en-US" sz="1800" dirty="0" err="1"/>
              <a:t>min</a:t>
            </a:r>
            <a:endParaRPr lang="ru-RU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FEDC8C-5E68-62A4-9FFC-50AB91BEB57A}"/>
              </a:ext>
            </a:extLst>
          </p:cNvPr>
          <p:cNvSpPr txBox="1"/>
          <p:nvPr/>
        </p:nvSpPr>
        <p:spPr>
          <a:xfrm>
            <a:off x="-1151924" y="4897278"/>
            <a:ext cx="912978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</a:t>
            </a:r>
            <a:r>
              <a:rPr lang="en-US" sz="2000" dirty="0" err="1"/>
              <a:t>max</a:t>
            </a:r>
            <a:endParaRPr lang="ru-RU" dirty="0"/>
          </a:p>
        </p:txBody>
      </p:sp>
      <p:sp>
        <p:nvSpPr>
          <p:cNvPr id="39" name="AAA">
            <a:extLst>
              <a:ext uri="{FF2B5EF4-FFF2-40B4-BE49-F238E27FC236}">
                <a16:creationId xmlns:a16="http://schemas.microsoft.com/office/drawing/2014/main" id="{C6246866-350F-AAE6-93DC-00EAD4112876}"/>
              </a:ext>
            </a:extLst>
          </p:cNvPr>
          <p:cNvSpPr/>
          <p:nvPr/>
        </p:nvSpPr>
        <p:spPr>
          <a:xfrm>
            <a:off x="2423159" y="1752600"/>
            <a:ext cx="5989319" cy="5882640"/>
          </a:xfrm>
          <a:custGeom>
            <a:avLst/>
            <a:gdLst>
              <a:gd name="connsiteX0" fmla="*/ 0 w 5699760"/>
              <a:gd name="connsiteY0" fmla="*/ 0 h 5593080"/>
              <a:gd name="connsiteX1" fmla="*/ 1203960 w 5699760"/>
              <a:gd name="connsiteY1" fmla="*/ 3733800 h 5593080"/>
              <a:gd name="connsiteX2" fmla="*/ 5699760 w 5699760"/>
              <a:gd name="connsiteY2" fmla="*/ 5593080 h 559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99760" h="5593080">
                <a:moveTo>
                  <a:pt x="0" y="0"/>
                </a:moveTo>
                <a:cubicBezTo>
                  <a:pt x="127000" y="1400810"/>
                  <a:pt x="254000" y="2801620"/>
                  <a:pt x="1203960" y="3733800"/>
                </a:cubicBezTo>
                <a:cubicBezTo>
                  <a:pt x="2153920" y="4665980"/>
                  <a:pt x="4853940" y="5240020"/>
                  <a:pt x="5699760" y="5593080"/>
                </a:cubicBezTo>
              </a:path>
            </a:pathLst>
          </a:cu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2117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94444E-6 9.87654E-7 L 0.00764 -0.04198 L 0.01684 -0.06559 L 0.03854 -0.10525 L 0.05955 -0.14923 L 0.0855 -0.1787 L 0.11163 -0.20448 " pathEditMode="relative" rAng="0" ptsTypes="AAAAAAA">
                                      <p:cBhvr>
                                        <p:cTn id="12" dur="11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82" y="-1023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.00052 -0.09815 L 0.00946 -0.02793 L 0.02934 0.02485 L 0.05694 0.05834 L 0.08811 0.06034 L 0.12049 0.06034 " pathEditMode="relative" rAng="0" ptsTypes="AAAAAA">
                                      <p:cBhvr>
                                        <p:cTn id="14" dur="9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98" y="791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3.33333E-6 -1.23457E-7 L 0.0415 0.02284 L 0.07596 0.02608 L 0.11554 0.00926 L 0.14601 -0.01204 L 0.17431 -0.04105 L 0.1895 -0.09738 L 0.19167 -0.13086 L 0.18351 -0.14136 " pathEditMode="relative" rAng="0" ptsTypes="AAAAAAAAA">
                                      <p:cBhvr>
                                        <p:cTn id="16" dur="11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83" y="-577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4.58333E-6 1.97531E-6 L -0.03776 -0.03611 L -0.07343 -0.07053 L -0.10373 -0.12192 L -0.1289 -0.17917 L -0.13185 -0.19476 L -0.12986 -0.20062 L -0.12578 -0.20448 L -0.12265 -0.20448 L -0.1184 -0.20448 L -0.1184 -0.20432 " pathEditMode="relative" rAng="0" ptsTypes="AAAAAAAAAAA">
                                      <p:cBhvr>
                                        <p:cTn id="18" dur="11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97" y="-10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00"/>
                            </p:stCondLst>
                            <p:childTnLst>
                              <p:par>
                                <p:cTn id="2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1" grpId="0"/>
      <p:bldP spid="33" grpId="0"/>
      <p:bldP spid="35" grpId="0"/>
      <p:bldP spid="3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79CBF489-D49C-0229-D947-6422AEE27A77}"/>
              </a:ext>
            </a:extLst>
          </p:cNvPr>
          <p:cNvSpPr/>
          <p:nvPr/>
        </p:nvSpPr>
        <p:spPr>
          <a:xfrm>
            <a:off x="9722788" y="3886200"/>
            <a:ext cx="8565212" cy="30216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2865121" y="89598"/>
            <a:ext cx="1502066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Оптимизация по время</a:t>
            </a:r>
            <a:r>
              <a:rPr lang="ja-JP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－</a:t>
            </a:r>
            <a:r>
              <a:rPr lang="ru-RU" altLang="ja-JP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стоимости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36961">
            <a:off x="12491850" y="4423411"/>
            <a:ext cx="11056620" cy="1105662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144DE9C-958D-421D-EF9C-16F6C4395058}"/>
              </a:ext>
            </a:extLst>
          </p:cNvPr>
          <p:cNvSpPr txBox="1"/>
          <p:nvPr/>
        </p:nvSpPr>
        <p:spPr>
          <a:xfrm>
            <a:off x="15525129" y="8077176"/>
            <a:ext cx="1269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1</a:t>
            </a:r>
            <a:r>
              <a:rPr lang="ru-RU" sz="66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05BBD8-965B-0BBD-F391-C392A6632CA3}"/>
              </a:ext>
            </a:extLst>
          </p:cNvPr>
          <p:cNvSpPr txBox="1"/>
          <p:nvPr/>
        </p:nvSpPr>
        <p:spPr>
          <a:xfrm>
            <a:off x="7156972" y="7949315"/>
            <a:ext cx="63066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endParaRPr lang="ru-RU" dirty="0"/>
          </a:p>
        </p:txBody>
      </p: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12ED4F83-0994-4B81-4D45-AB2EDF30A018}"/>
              </a:ext>
            </a:extLst>
          </p:cNvPr>
          <p:cNvCxnSpPr>
            <a:cxnSpLocks/>
          </p:cNvCxnSpPr>
          <p:nvPr/>
        </p:nvCxnSpPr>
        <p:spPr>
          <a:xfrm flipV="1">
            <a:off x="1965960" y="1722120"/>
            <a:ext cx="0" cy="62179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A615AE4E-E76F-FB9A-A364-549AA0B5C11C}"/>
              </a:ext>
            </a:extLst>
          </p:cNvPr>
          <p:cNvCxnSpPr>
            <a:cxnSpLocks/>
          </p:cNvCxnSpPr>
          <p:nvPr/>
        </p:nvCxnSpPr>
        <p:spPr>
          <a:xfrm>
            <a:off x="1965960" y="7940040"/>
            <a:ext cx="630936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075D680-C90B-5FA2-AD6B-48287ECB8F9D}"/>
              </a:ext>
            </a:extLst>
          </p:cNvPr>
          <p:cNvSpPr txBox="1"/>
          <p:nvPr/>
        </p:nvSpPr>
        <p:spPr>
          <a:xfrm>
            <a:off x="3028779" y="7910062"/>
            <a:ext cx="75474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endParaRPr lang="ru-RU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3E95B3-D142-2EBE-048E-7E6A7823F1E5}"/>
              </a:ext>
            </a:extLst>
          </p:cNvPr>
          <p:cNvSpPr txBox="1"/>
          <p:nvPr/>
        </p:nvSpPr>
        <p:spPr>
          <a:xfrm>
            <a:off x="1083829" y="6686226"/>
            <a:ext cx="91297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</a:t>
            </a:r>
            <a:r>
              <a:rPr lang="en-US" sz="1400" dirty="0" err="1"/>
              <a:t>ij</a:t>
            </a:r>
            <a:r>
              <a:rPr lang="en-US" sz="1800" dirty="0" err="1"/>
              <a:t>min</a:t>
            </a:r>
            <a:endParaRPr lang="ru-RU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FEDC8C-5E68-62A4-9FFC-50AB91BEB57A}"/>
              </a:ext>
            </a:extLst>
          </p:cNvPr>
          <p:cNvSpPr txBox="1"/>
          <p:nvPr/>
        </p:nvSpPr>
        <p:spPr>
          <a:xfrm>
            <a:off x="1002009" y="2721595"/>
            <a:ext cx="1076617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</a:t>
            </a:r>
            <a:r>
              <a:rPr lang="en-US" sz="1600" dirty="0" err="1"/>
              <a:t>ij</a:t>
            </a:r>
            <a:r>
              <a:rPr lang="en-US" sz="2000" dirty="0" err="1"/>
              <a:t>max</a:t>
            </a:r>
            <a:endParaRPr lang="ru-RU" dirty="0"/>
          </a:p>
        </p:txBody>
      </p:sp>
      <p:cxnSp>
        <p:nvCxnSpPr>
          <p:cNvPr id="3" name="AAA">
            <a:extLst>
              <a:ext uri="{FF2B5EF4-FFF2-40B4-BE49-F238E27FC236}">
                <a16:creationId xmlns:a16="http://schemas.microsoft.com/office/drawing/2014/main" id="{814E6D85-16F5-83EB-BB3C-9F0A80B5DC39}"/>
              </a:ext>
            </a:extLst>
          </p:cNvPr>
          <p:cNvCxnSpPr/>
          <p:nvPr/>
        </p:nvCxnSpPr>
        <p:spPr>
          <a:xfrm>
            <a:off x="2272920" y="1985110"/>
            <a:ext cx="5699760" cy="568452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7185A0E8-9DBF-470B-AE29-9A484BAAF0C6}"/>
              </a:ext>
            </a:extLst>
          </p:cNvPr>
          <p:cNvCxnSpPr/>
          <p:nvPr/>
        </p:nvCxnSpPr>
        <p:spPr>
          <a:xfrm flipV="1">
            <a:off x="5745480" y="5455920"/>
            <a:ext cx="0" cy="248041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3C13F40-C88C-3A1A-61DC-787196DB26EC}"/>
              </a:ext>
            </a:extLst>
          </p:cNvPr>
          <p:cNvSpPr txBox="1"/>
          <p:nvPr/>
        </p:nvSpPr>
        <p:spPr>
          <a:xfrm>
            <a:off x="5571314" y="8051261"/>
            <a:ext cx="47244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</a:t>
            </a:r>
            <a:r>
              <a:rPr lang="en-US" sz="1600" dirty="0" err="1"/>
              <a:t>ij</a:t>
            </a:r>
            <a:endParaRPr lang="ru-RU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FD975A69-4C8A-32B5-2852-FC590A789F2A}"/>
              </a:ext>
            </a:extLst>
          </p:cNvPr>
          <p:cNvCxnSpPr>
            <a:cxnSpLocks/>
          </p:cNvCxnSpPr>
          <p:nvPr/>
        </p:nvCxnSpPr>
        <p:spPr>
          <a:xfrm>
            <a:off x="1961966" y="5455920"/>
            <a:ext cx="3783514" cy="0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1DA2790-C0EB-BA26-8383-16023CAA34A2}"/>
              </a:ext>
            </a:extLst>
          </p:cNvPr>
          <p:cNvSpPr txBox="1"/>
          <p:nvPr/>
        </p:nvSpPr>
        <p:spPr>
          <a:xfrm>
            <a:off x="1052981" y="5202004"/>
            <a:ext cx="91297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</a:t>
            </a:r>
            <a:r>
              <a:rPr lang="en-US" sz="1800" dirty="0" err="1"/>
              <a:t>ij</a:t>
            </a:r>
            <a:endParaRPr lang="ru-RU" dirty="0"/>
          </a:p>
        </p:txBody>
      </p:sp>
      <p:cxnSp>
        <p:nvCxnSpPr>
          <p:cNvPr id="11" name="Полилиния: фигура 38">
            <a:extLst>
              <a:ext uri="{FF2B5EF4-FFF2-40B4-BE49-F238E27FC236}">
                <a16:creationId xmlns:a16="http://schemas.microsoft.com/office/drawing/2014/main" id="{755825A0-95E2-3382-17E4-3D646376956C}"/>
              </a:ext>
            </a:extLst>
          </p:cNvPr>
          <p:cNvCxnSpPr>
            <a:cxnSpLocks/>
          </p:cNvCxnSpPr>
          <p:nvPr/>
        </p:nvCxnSpPr>
        <p:spPr>
          <a:xfrm>
            <a:off x="1946727" y="6995160"/>
            <a:ext cx="5368474" cy="0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Полилиния: фигура 38">
            <a:extLst>
              <a:ext uri="{FF2B5EF4-FFF2-40B4-BE49-F238E27FC236}">
                <a16:creationId xmlns:a16="http://schemas.microsoft.com/office/drawing/2014/main" id="{2F20E754-2E1F-0A11-F8E1-334AD49DAB61}"/>
              </a:ext>
            </a:extLst>
          </p:cNvPr>
          <p:cNvCxnSpPr>
            <a:cxnSpLocks/>
          </p:cNvCxnSpPr>
          <p:nvPr/>
        </p:nvCxnSpPr>
        <p:spPr>
          <a:xfrm flipV="1">
            <a:off x="7330440" y="6995160"/>
            <a:ext cx="0" cy="954155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Полилиния: фигура 38">
            <a:extLst>
              <a:ext uri="{FF2B5EF4-FFF2-40B4-BE49-F238E27FC236}">
                <a16:creationId xmlns:a16="http://schemas.microsoft.com/office/drawing/2014/main" id="{123D2283-6EFA-3EF3-0163-275AB71010A0}"/>
              </a:ext>
            </a:extLst>
          </p:cNvPr>
          <p:cNvCxnSpPr>
            <a:cxnSpLocks/>
          </p:cNvCxnSpPr>
          <p:nvPr/>
        </p:nvCxnSpPr>
        <p:spPr>
          <a:xfrm flipH="1">
            <a:off x="1954716" y="2975511"/>
            <a:ext cx="1276165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Полилиния: фигура 38">
            <a:extLst>
              <a:ext uri="{FF2B5EF4-FFF2-40B4-BE49-F238E27FC236}">
                <a16:creationId xmlns:a16="http://schemas.microsoft.com/office/drawing/2014/main" id="{B027C2EB-3020-A7B4-E659-16CA3750FAE6}"/>
              </a:ext>
            </a:extLst>
          </p:cNvPr>
          <p:cNvCxnSpPr>
            <a:cxnSpLocks/>
          </p:cNvCxnSpPr>
          <p:nvPr/>
        </p:nvCxnSpPr>
        <p:spPr>
          <a:xfrm flipV="1">
            <a:off x="3245777" y="2928737"/>
            <a:ext cx="0" cy="4981325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Дуга 35">
            <a:extLst>
              <a:ext uri="{FF2B5EF4-FFF2-40B4-BE49-F238E27FC236}">
                <a16:creationId xmlns:a16="http://schemas.microsoft.com/office/drawing/2014/main" id="{BAA77149-83BB-8E32-B7C7-AFDAF46DE945}"/>
              </a:ext>
            </a:extLst>
          </p:cNvPr>
          <p:cNvSpPr/>
          <p:nvPr/>
        </p:nvSpPr>
        <p:spPr>
          <a:xfrm rot="14032045">
            <a:off x="6593123" y="6402999"/>
            <a:ext cx="719912" cy="751193"/>
          </a:xfrm>
          <a:prstGeom prst="arc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C2774ED-6A13-D1A1-6F22-F408132E6225}"/>
              </a:ext>
            </a:extLst>
          </p:cNvPr>
          <p:cNvSpPr txBox="1"/>
          <p:nvPr/>
        </p:nvSpPr>
        <p:spPr>
          <a:xfrm>
            <a:off x="6167452" y="6400051"/>
            <a:ext cx="45719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dirty="0"/>
              <a:t>α</a:t>
            </a:r>
            <a:endParaRPr lang="ru-RU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0C9EA4B-0730-345F-0D9C-3E5EBABAB732}"/>
              </a:ext>
            </a:extLst>
          </p:cNvPr>
          <p:cNvSpPr txBox="1"/>
          <p:nvPr/>
        </p:nvSpPr>
        <p:spPr>
          <a:xfrm>
            <a:off x="6124119" y="5015730"/>
            <a:ext cx="9846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tg</a:t>
            </a:r>
            <a:r>
              <a:rPr lang="el-GR" dirty="0"/>
              <a:t>α</a:t>
            </a:r>
            <a:r>
              <a:rPr lang="en-US" dirty="0"/>
              <a:t> =</a:t>
            </a:r>
            <a:endParaRPr lang="ru-RU" dirty="0"/>
          </a:p>
          <a:p>
            <a:endParaRPr lang="ru-RU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A6B30A9-36E9-44C6-4994-587D8144FFE6}"/>
              </a:ext>
            </a:extLst>
          </p:cNvPr>
          <p:cNvSpPr txBox="1"/>
          <p:nvPr/>
        </p:nvSpPr>
        <p:spPr>
          <a:xfrm>
            <a:off x="7084069" y="4695475"/>
            <a:ext cx="121081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</a:t>
            </a:r>
            <a:r>
              <a:rPr lang="en-US" sz="1400" dirty="0" err="1"/>
              <a:t>ij</a:t>
            </a:r>
            <a:r>
              <a:rPr lang="en-US" sz="2800" dirty="0"/>
              <a:t> </a:t>
            </a:r>
            <a:r>
              <a:rPr lang="en-US" dirty="0"/>
              <a:t>- </a:t>
            </a:r>
            <a:r>
              <a:rPr lang="en-US" dirty="0" err="1"/>
              <a:t>C</a:t>
            </a:r>
            <a:r>
              <a:rPr lang="en-US" sz="1400" dirty="0" err="1"/>
              <a:t>ij</a:t>
            </a:r>
            <a:r>
              <a:rPr lang="en-US" dirty="0" err="1"/>
              <a:t>min</a:t>
            </a:r>
            <a:endParaRPr lang="ru-RU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D216298-975D-0C45-63B4-C8B0430BB259}"/>
              </a:ext>
            </a:extLst>
          </p:cNvPr>
          <p:cNvSpPr txBox="1"/>
          <p:nvPr/>
        </p:nvSpPr>
        <p:spPr>
          <a:xfrm>
            <a:off x="7707432" y="5256495"/>
            <a:ext cx="115094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b</a:t>
            </a:r>
            <a:r>
              <a:rPr lang="en-US" sz="1600" dirty="0" err="1"/>
              <a:t>ij</a:t>
            </a:r>
            <a:r>
              <a:rPr lang="en-US" dirty="0"/>
              <a:t> - </a:t>
            </a:r>
            <a:r>
              <a:rPr lang="en-US" dirty="0" err="1"/>
              <a:t>t</a:t>
            </a:r>
            <a:r>
              <a:rPr lang="en-US" sz="1400" dirty="0" err="1"/>
              <a:t>ij</a:t>
            </a:r>
            <a:endParaRPr lang="ru-RU" dirty="0"/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65BFEFD1-6378-ACB5-461B-272AFC8A4956}"/>
              </a:ext>
            </a:extLst>
          </p:cNvPr>
          <p:cNvCxnSpPr>
            <a:cxnSpLocks/>
          </p:cNvCxnSpPr>
          <p:nvPr/>
        </p:nvCxnSpPr>
        <p:spPr>
          <a:xfrm>
            <a:off x="7108750" y="5246419"/>
            <a:ext cx="2161092" cy="10076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3BEE434-73BD-5D02-21BC-ECE6635CDDA9}"/>
              </a:ext>
            </a:extLst>
          </p:cNvPr>
          <p:cNvSpPr txBox="1"/>
          <p:nvPr/>
        </p:nvSpPr>
        <p:spPr>
          <a:xfrm>
            <a:off x="9269842" y="4959036"/>
            <a:ext cx="121081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= h – </a:t>
            </a:r>
            <a:r>
              <a:rPr lang="ru-RU" dirty="0"/>
              <a:t>коэффициент увеличения стоимости работы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60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6" grpId="0"/>
      <p:bldP spid="10" grpId="0"/>
      <p:bldP spid="36" grpId="0" animBg="1"/>
      <p:bldP spid="38" grpId="0"/>
      <p:bldP spid="40" grpId="0"/>
      <p:bldP spid="42" grpId="0"/>
      <p:bldP spid="43" grpId="0"/>
      <p:bldP spid="4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2999500" y="-1063893"/>
            <a:ext cx="1502066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Оптимизация по время</a:t>
            </a:r>
            <a:r>
              <a:rPr lang="ja-JP" alt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－</a:t>
            </a:r>
            <a:r>
              <a:rPr lang="ru-RU" altLang="ja-JP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стоимости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001" y="7001717"/>
            <a:ext cx="11056620" cy="1105662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AAD374E-5EFE-8A8B-D440-C7D5B4ABBA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1706" y="982341"/>
            <a:ext cx="8074562" cy="8322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86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FA280C-1FEC-8465-61CE-6A0A07433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972" y="1907394"/>
            <a:ext cx="11588988" cy="49002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softEdge rad="127000"/>
          </a:effectLst>
        </p:spPr>
      </p:pic>
      <p:cxnSp>
        <p:nvCxnSpPr>
          <p:cNvPr id="145" name="Прямая соединительная линия 144">
            <a:extLst>
              <a:ext uri="{FF2B5EF4-FFF2-40B4-BE49-F238E27FC236}">
                <a16:creationId xmlns:a16="http://schemas.microsoft.com/office/drawing/2014/main" id="{DB01D618-4313-3DE5-73AB-2DB2CAE4A878}"/>
              </a:ext>
            </a:extLst>
          </p:cNvPr>
          <p:cNvCxnSpPr>
            <a:cxnSpLocks/>
          </p:cNvCxnSpPr>
          <p:nvPr/>
        </p:nvCxnSpPr>
        <p:spPr>
          <a:xfrm>
            <a:off x="7833360" y="2560320"/>
            <a:ext cx="685800" cy="8077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Прямая соединительная линия 147">
            <a:extLst>
              <a:ext uri="{FF2B5EF4-FFF2-40B4-BE49-F238E27FC236}">
                <a16:creationId xmlns:a16="http://schemas.microsoft.com/office/drawing/2014/main" id="{397097E4-BAB8-CDAF-0A17-B781CCF7DE49}"/>
              </a:ext>
            </a:extLst>
          </p:cNvPr>
          <p:cNvCxnSpPr>
            <a:cxnSpLocks/>
          </p:cNvCxnSpPr>
          <p:nvPr/>
        </p:nvCxnSpPr>
        <p:spPr>
          <a:xfrm flipH="1">
            <a:off x="7292340" y="2560320"/>
            <a:ext cx="54102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2" name="Прямая соединительная линия 151">
            <a:extLst>
              <a:ext uri="{FF2B5EF4-FFF2-40B4-BE49-F238E27FC236}">
                <a16:creationId xmlns:a16="http://schemas.microsoft.com/office/drawing/2014/main" id="{3C093289-E2AC-1302-FFDE-D43B48607785}"/>
              </a:ext>
            </a:extLst>
          </p:cNvPr>
          <p:cNvCxnSpPr>
            <a:cxnSpLocks/>
          </p:cNvCxnSpPr>
          <p:nvPr/>
        </p:nvCxnSpPr>
        <p:spPr>
          <a:xfrm>
            <a:off x="8572500" y="2156460"/>
            <a:ext cx="388620" cy="110490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3" name="Прямая соединительная линия 152">
            <a:extLst>
              <a:ext uri="{FF2B5EF4-FFF2-40B4-BE49-F238E27FC236}">
                <a16:creationId xmlns:a16="http://schemas.microsoft.com/office/drawing/2014/main" id="{BAA88887-0EFB-262A-D910-4CC141BCA6F3}"/>
              </a:ext>
            </a:extLst>
          </p:cNvPr>
          <p:cNvCxnSpPr>
            <a:cxnSpLocks/>
          </p:cNvCxnSpPr>
          <p:nvPr/>
        </p:nvCxnSpPr>
        <p:spPr>
          <a:xfrm flipH="1">
            <a:off x="7856220" y="2156460"/>
            <a:ext cx="71628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Прямая соединительная линия 155">
            <a:extLst>
              <a:ext uri="{FF2B5EF4-FFF2-40B4-BE49-F238E27FC236}">
                <a16:creationId xmlns:a16="http://schemas.microsoft.com/office/drawing/2014/main" id="{AA427933-935A-7965-1CE1-8682A361C81D}"/>
              </a:ext>
            </a:extLst>
          </p:cNvPr>
          <p:cNvCxnSpPr>
            <a:cxnSpLocks/>
          </p:cNvCxnSpPr>
          <p:nvPr/>
        </p:nvCxnSpPr>
        <p:spPr>
          <a:xfrm flipH="1" flipV="1">
            <a:off x="9235440" y="3907644"/>
            <a:ext cx="731520" cy="13716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Прямая соединительная линия 156">
            <a:extLst>
              <a:ext uri="{FF2B5EF4-FFF2-40B4-BE49-F238E27FC236}">
                <a16:creationId xmlns:a16="http://schemas.microsoft.com/office/drawing/2014/main" id="{96316E76-73CD-5F46-E6A2-0F84E89A268F}"/>
              </a:ext>
            </a:extLst>
          </p:cNvPr>
          <p:cNvCxnSpPr>
            <a:cxnSpLocks/>
          </p:cNvCxnSpPr>
          <p:nvPr/>
        </p:nvCxnSpPr>
        <p:spPr>
          <a:xfrm flipH="1">
            <a:off x="9948731" y="4044804"/>
            <a:ext cx="74974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9" name="TextBox 168">
            <a:extLst>
              <a:ext uri="{FF2B5EF4-FFF2-40B4-BE49-F238E27FC236}">
                <a16:creationId xmlns:a16="http://schemas.microsoft.com/office/drawing/2014/main" id="{8E361302-CC35-842B-C368-EC437633AE37}"/>
              </a:ext>
            </a:extLst>
          </p:cNvPr>
          <p:cNvSpPr txBox="1"/>
          <p:nvPr/>
        </p:nvSpPr>
        <p:spPr>
          <a:xfrm>
            <a:off x="7292340" y="2052489"/>
            <a:ext cx="35052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  <a:endParaRPr lang="ru-RU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D2A0C4B2-F774-2D9C-9263-ADD0BCD6243A}"/>
              </a:ext>
            </a:extLst>
          </p:cNvPr>
          <p:cNvSpPr txBox="1"/>
          <p:nvPr/>
        </p:nvSpPr>
        <p:spPr>
          <a:xfrm>
            <a:off x="10089701" y="3536973"/>
            <a:ext cx="7848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По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48EFD5BF-3911-C259-E9A0-184080885082}"/>
              </a:ext>
            </a:extLst>
          </p:cNvPr>
          <p:cNvSpPr txBox="1"/>
          <p:nvPr/>
        </p:nvSpPr>
        <p:spPr>
          <a:xfrm>
            <a:off x="7966710" y="1648630"/>
            <a:ext cx="7848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Рн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E8B99A9-9947-906E-0D34-E7AF9865B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5231" y="7096500"/>
            <a:ext cx="2991937" cy="308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807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3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2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/>
      <p:bldP spid="173" grpId="0"/>
      <p:bldP spid="17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FA280C-1FEC-8465-61CE-6A0A07433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720" y="44388"/>
            <a:ext cx="7574280" cy="32026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softEdge rad="127000"/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A552BD-BBF5-0F73-B80D-286DC5D3C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7622" y="3247043"/>
            <a:ext cx="6830378" cy="70399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4F116D-8B74-EFB4-CAC7-690E8B22E9F3}"/>
              </a:ext>
            </a:extLst>
          </p:cNvPr>
          <p:cNvSpPr txBox="1"/>
          <p:nvPr/>
        </p:nvSpPr>
        <p:spPr>
          <a:xfrm>
            <a:off x="5623560" y="2834640"/>
            <a:ext cx="1706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h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(3,4)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=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71F820-D50A-455C-411F-D5825ABF5B86}"/>
              </a:ext>
            </a:extLst>
          </p:cNvPr>
          <p:cNvSpPr txBox="1"/>
          <p:nvPr/>
        </p:nvSpPr>
        <p:spPr>
          <a:xfrm>
            <a:off x="5561170" y="3434060"/>
            <a:ext cx="4647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(26+22)-(13+25) = 10 суток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BADA44-079B-1A40-9081-460E0564E3C5}"/>
              </a:ext>
            </a:extLst>
          </p:cNvPr>
          <p:cNvSpPr txBox="1"/>
          <p:nvPr/>
        </p:nvSpPr>
        <p:spPr>
          <a:xfrm>
            <a:off x="5561171" y="4013120"/>
            <a:ext cx="23136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Δ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c=10·2=20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E4C716-4EC1-8AC6-467C-D53BFFBC7534}"/>
              </a:ext>
            </a:extLst>
          </p:cNvPr>
          <p:cNvSpPr txBox="1"/>
          <p:nvPr/>
        </p:nvSpPr>
        <p:spPr>
          <a:xfrm>
            <a:off x="5561171" y="4556700"/>
            <a:ext cx="4229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300+20=320 (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усл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. руб.)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DFE7ED-4189-2510-A231-EA4DA705202D}"/>
              </a:ext>
            </a:extLst>
          </p:cNvPr>
          <p:cNvSpPr txBox="1"/>
          <p:nvPr/>
        </p:nvSpPr>
        <p:spPr>
          <a:xfrm>
            <a:off x="5561171" y="5207081"/>
            <a:ext cx="3283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tLmax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= 89 = tL1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F135D5C8-07DE-35E9-1246-832F77DD5464}"/>
              </a:ext>
            </a:extLst>
          </p:cNvPr>
          <p:cNvCxnSpPr/>
          <p:nvPr/>
        </p:nvCxnSpPr>
        <p:spPr>
          <a:xfrm flipV="1">
            <a:off x="11064240" y="0"/>
            <a:ext cx="4069080" cy="196596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0693EBB4-ABF6-09C8-ECB2-4C6F07357878}"/>
              </a:ext>
            </a:extLst>
          </p:cNvPr>
          <p:cNvCxnSpPr>
            <a:cxnSpLocks/>
          </p:cNvCxnSpPr>
          <p:nvPr/>
        </p:nvCxnSpPr>
        <p:spPr>
          <a:xfrm flipH="1" flipV="1">
            <a:off x="15133320" y="0"/>
            <a:ext cx="2773680" cy="251460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84E7C379-406F-151C-FDAF-131A61190A3A}"/>
              </a:ext>
            </a:extLst>
          </p:cNvPr>
          <p:cNvCxnSpPr>
            <a:cxnSpLocks/>
          </p:cNvCxnSpPr>
          <p:nvPr/>
        </p:nvCxnSpPr>
        <p:spPr>
          <a:xfrm>
            <a:off x="13578840" y="2362200"/>
            <a:ext cx="1127760" cy="9839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2CE5A960-9D49-BF33-5846-1794FABC46B3}"/>
              </a:ext>
            </a:extLst>
          </p:cNvPr>
          <p:cNvCxnSpPr>
            <a:cxnSpLocks/>
          </p:cNvCxnSpPr>
          <p:nvPr/>
        </p:nvCxnSpPr>
        <p:spPr>
          <a:xfrm flipH="1" flipV="1">
            <a:off x="14706600" y="2460594"/>
            <a:ext cx="3200400" cy="5400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AC37757F-9C44-17CD-66F9-1D1D2A2662C7}"/>
              </a:ext>
            </a:extLst>
          </p:cNvPr>
          <p:cNvCxnSpPr>
            <a:cxnSpLocks/>
          </p:cNvCxnSpPr>
          <p:nvPr/>
        </p:nvCxnSpPr>
        <p:spPr>
          <a:xfrm>
            <a:off x="12816840" y="1173480"/>
            <a:ext cx="762000" cy="11887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183E0BA-CD04-ACC8-E676-39AAA79AECD1}"/>
              </a:ext>
            </a:extLst>
          </p:cNvPr>
          <p:cNvSpPr txBox="1"/>
          <p:nvPr/>
        </p:nvSpPr>
        <p:spPr>
          <a:xfrm>
            <a:off x="12717780" y="1699721"/>
            <a:ext cx="96012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L2</a:t>
            </a:r>
            <a:endParaRPr lang="ru-RU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B66CF2E-D34B-E4AF-E66B-2F8F208C58CA}"/>
              </a:ext>
            </a:extLst>
          </p:cNvPr>
          <p:cNvSpPr txBox="1"/>
          <p:nvPr/>
        </p:nvSpPr>
        <p:spPr>
          <a:xfrm>
            <a:off x="16207740" y="351435"/>
            <a:ext cx="96012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L1</a:t>
            </a:r>
            <a:endParaRPr lang="ru-RU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1E6392E-FB21-EA66-3EB3-F6D15C856818}"/>
              </a:ext>
            </a:extLst>
          </p:cNvPr>
          <p:cNvSpPr txBox="1"/>
          <p:nvPr/>
        </p:nvSpPr>
        <p:spPr>
          <a:xfrm>
            <a:off x="5561171" y="5857462"/>
            <a:ext cx="1974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tL1 = tL2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E78F7B-E0D3-9F5E-7C37-A6C186FC2471}"/>
              </a:ext>
            </a:extLst>
          </p:cNvPr>
          <p:cNvSpPr txBox="1"/>
          <p:nvPr/>
        </p:nvSpPr>
        <p:spPr>
          <a:xfrm>
            <a:off x="4947036" y="2149787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83501E-7C4D-9071-FD72-9C4B0D003D79}"/>
              </a:ext>
            </a:extLst>
          </p:cNvPr>
          <p:cNvSpPr txBox="1"/>
          <p:nvPr/>
        </p:nvSpPr>
        <p:spPr>
          <a:xfrm>
            <a:off x="4430532" y="2723823"/>
            <a:ext cx="1033007" cy="523220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II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859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8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3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8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13" grpId="0"/>
      <p:bldP spid="14" grpId="0"/>
      <p:bldP spid="36" grpId="0"/>
      <p:bldP spid="37" grpId="0"/>
      <p:bldP spid="3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FA280C-1FEC-8465-61CE-6A0A07433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720" y="44388"/>
            <a:ext cx="7574280" cy="32026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softEdge rad="127000"/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A552BD-BBF5-0F73-B80D-286DC5D3C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7622" y="3247043"/>
            <a:ext cx="6830378" cy="703995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1E6392E-FB21-EA66-3EB3-F6D15C856818}"/>
              </a:ext>
            </a:extLst>
          </p:cNvPr>
          <p:cNvSpPr txBox="1"/>
          <p:nvPr/>
        </p:nvSpPr>
        <p:spPr>
          <a:xfrm>
            <a:off x="5748024" y="2627815"/>
            <a:ext cx="1974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L1 = L2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144FA0-A32D-7098-A6AD-1204E7C32C1A}"/>
              </a:ext>
            </a:extLst>
          </p:cNvPr>
          <p:cNvSpPr txBox="1"/>
          <p:nvPr/>
        </p:nvSpPr>
        <p:spPr>
          <a:xfrm>
            <a:off x="4947036" y="2149787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II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0BDD88-A19F-7E62-E2A1-4A01BE2FA6D2}"/>
              </a:ext>
            </a:extLst>
          </p:cNvPr>
          <p:cNvSpPr txBox="1"/>
          <p:nvPr/>
        </p:nvSpPr>
        <p:spPr>
          <a:xfrm>
            <a:off x="5748024" y="3247043"/>
            <a:ext cx="17461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h(6,7) = 5</a:t>
            </a:r>
            <a:endParaRPr lang="ru-RU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A2CB8B-58D6-48E2-7BEA-9345ADEE0DC5}"/>
              </a:ext>
            </a:extLst>
          </p:cNvPr>
          <p:cNvSpPr txBox="1"/>
          <p:nvPr/>
        </p:nvSpPr>
        <p:spPr>
          <a:xfrm>
            <a:off x="5748024" y="4485499"/>
            <a:ext cx="39005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5*5+320=345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усл.руб</a:t>
            </a:r>
            <a:endParaRPr lang="ru-RU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F9D35F-F60F-56FB-201E-3BEC407ECD5F}"/>
              </a:ext>
            </a:extLst>
          </p:cNvPr>
          <p:cNvSpPr txBox="1"/>
          <p:nvPr/>
        </p:nvSpPr>
        <p:spPr>
          <a:xfrm>
            <a:off x="5748024" y="5109536"/>
            <a:ext cx="39005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tL1=tL2=84</a:t>
            </a:r>
            <a:endParaRPr lang="ru-RU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0E5E40-1323-DDBF-659B-F37B1DEE6B9B}"/>
              </a:ext>
            </a:extLst>
          </p:cNvPr>
          <p:cNvSpPr txBox="1"/>
          <p:nvPr/>
        </p:nvSpPr>
        <p:spPr>
          <a:xfrm>
            <a:off x="5748023" y="3866271"/>
            <a:ext cx="26914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13-8=5 суток</a:t>
            </a: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E383C5AE-22EA-0F48-2180-32DDDD153F14}"/>
              </a:ext>
            </a:extLst>
          </p:cNvPr>
          <p:cNvSpPr txBox="1"/>
          <p:nvPr/>
        </p:nvSpPr>
        <p:spPr>
          <a:xfrm>
            <a:off x="4430532" y="2723823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III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6" name="TextBox 1">
            <a:extLst>
              <a:ext uri="{FF2B5EF4-FFF2-40B4-BE49-F238E27FC236}">
                <a16:creationId xmlns:a16="http://schemas.microsoft.com/office/drawing/2014/main" id="{5457D76E-BF40-C8F1-103B-736FAD5AD4DF}"/>
              </a:ext>
            </a:extLst>
          </p:cNvPr>
          <p:cNvSpPr txBox="1"/>
          <p:nvPr/>
        </p:nvSpPr>
        <p:spPr>
          <a:xfrm>
            <a:off x="5404236" y="1474022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511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7" grpId="0"/>
      <p:bldP spid="10" grpId="0"/>
      <p:bldP spid="12" grpId="0"/>
      <p:bldP spid="1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FA280C-1FEC-8465-61CE-6A0A07433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720" y="44388"/>
            <a:ext cx="7574280" cy="32026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softEdge rad="127000"/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A552BD-BBF5-0F73-B80D-286DC5D3C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7622" y="3247043"/>
            <a:ext cx="6830378" cy="7039957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C3144FA0-A32D-7098-A6AD-1204E7C32C1A}"/>
              </a:ext>
            </a:extLst>
          </p:cNvPr>
          <p:cNvSpPr txBox="1"/>
          <p:nvPr/>
        </p:nvSpPr>
        <p:spPr>
          <a:xfrm>
            <a:off x="4947036" y="2149787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III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5DA7E0-13D5-1B72-D1A5-D156AE843C4D}"/>
              </a:ext>
            </a:extLst>
          </p:cNvPr>
          <p:cNvSpPr txBox="1"/>
          <p:nvPr/>
        </p:nvSpPr>
        <p:spPr>
          <a:xfrm>
            <a:off x="5748024" y="2627815"/>
            <a:ext cx="1974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h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(0, 1) = 6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318BE0-0BC0-1334-C14E-91EA22B62406}"/>
              </a:ext>
            </a:extLst>
          </p:cNvPr>
          <p:cNvSpPr txBox="1"/>
          <p:nvPr/>
        </p:nvSpPr>
        <p:spPr>
          <a:xfrm>
            <a:off x="5748023" y="3151035"/>
            <a:ext cx="2974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20-10=10 суток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332A11-F60B-2F5E-3D9E-15511F770322}"/>
              </a:ext>
            </a:extLst>
          </p:cNvPr>
          <p:cNvSpPr txBox="1"/>
          <p:nvPr/>
        </p:nvSpPr>
        <p:spPr>
          <a:xfrm>
            <a:off x="5748022" y="3674255"/>
            <a:ext cx="55845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6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*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10 =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&gt;&gt;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60 + 345 =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405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усл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.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руб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5900BD-6139-A489-62AB-E013FBBCED6A}"/>
              </a:ext>
            </a:extLst>
          </p:cNvPr>
          <p:cNvSpPr txBox="1"/>
          <p:nvPr/>
        </p:nvSpPr>
        <p:spPr>
          <a:xfrm>
            <a:off x="5748021" y="4197475"/>
            <a:ext cx="2586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tL1=tL2=74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7811E45D-28EF-BDC4-B993-D5C08225E2D8}"/>
              </a:ext>
            </a:extLst>
          </p:cNvPr>
          <p:cNvSpPr txBox="1"/>
          <p:nvPr/>
        </p:nvSpPr>
        <p:spPr>
          <a:xfrm>
            <a:off x="4430532" y="2723823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IV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6" name="TextBox 2">
            <a:extLst>
              <a:ext uri="{FF2B5EF4-FFF2-40B4-BE49-F238E27FC236}">
                <a16:creationId xmlns:a16="http://schemas.microsoft.com/office/drawing/2014/main" id="{45C6392D-914B-FA8D-466E-09C870DE25F6}"/>
              </a:ext>
            </a:extLst>
          </p:cNvPr>
          <p:cNvSpPr txBox="1"/>
          <p:nvPr/>
        </p:nvSpPr>
        <p:spPr>
          <a:xfrm>
            <a:off x="5404236" y="1474022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II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477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8" grpId="0"/>
      <p:bldP spid="1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FA280C-1FEC-8465-61CE-6A0A07433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720" y="44388"/>
            <a:ext cx="7574280" cy="32026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softEdge rad="127000"/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A552BD-BBF5-0F73-B80D-286DC5D3C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7622" y="3247043"/>
            <a:ext cx="6830378" cy="7039957"/>
          </a:xfrm>
          <a:prstGeom prst="rect">
            <a:avLst/>
          </a:prstGeom>
        </p:spPr>
      </p:pic>
      <p:sp>
        <p:nvSpPr>
          <p:cNvPr id="3" name="TextBox 4">
            <a:extLst>
              <a:ext uri="{FF2B5EF4-FFF2-40B4-BE49-F238E27FC236}">
                <a16:creationId xmlns:a16="http://schemas.microsoft.com/office/drawing/2014/main" id="{C3144FA0-A32D-7098-A6AD-1204E7C32C1A}"/>
              </a:ext>
            </a:extLst>
          </p:cNvPr>
          <p:cNvSpPr txBox="1"/>
          <p:nvPr/>
        </p:nvSpPr>
        <p:spPr>
          <a:xfrm>
            <a:off x="4947036" y="2149787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IV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5DA7E0-13D5-1B72-D1A5-D156AE843C4D}"/>
              </a:ext>
            </a:extLst>
          </p:cNvPr>
          <p:cNvSpPr txBox="1"/>
          <p:nvPr/>
        </p:nvSpPr>
        <p:spPr>
          <a:xfrm>
            <a:off x="5748024" y="2627815"/>
            <a:ext cx="1974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h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(1, 3) = 8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318BE0-0BC0-1334-C14E-91EA22B62406}"/>
              </a:ext>
            </a:extLst>
          </p:cNvPr>
          <p:cNvSpPr txBox="1"/>
          <p:nvPr/>
        </p:nvSpPr>
        <p:spPr>
          <a:xfrm>
            <a:off x="5748023" y="3151035"/>
            <a:ext cx="2586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7 – 2 = 5 суток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332A11-F60B-2F5E-3D9E-15511F770322}"/>
              </a:ext>
            </a:extLst>
          </p:cNvPr>
          <p:cNvSpPr txBox="1"/>
          <p:nvPr/>
        </p:nvSpPr>
        <p:spPr>
          <a:xfrm>
            <a:off x="5748022" y="3674255"/>
            <a:ext cx="5709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8*5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=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&gt;&gt;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40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+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405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=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445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усл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.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руб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5900BD-6139-A489-62AB-E013FBBCED6A}"/>
              </a:ext>
            </a:extLst>
          </p:cNvPr>
          <p:cNvSpPr txBox="1"/>
          <p:nvPr/>
        </p:nvSpPr>
        <p:spPr>
          <a:xfrm>
            <a:off x="5748021" y="4197475"/>
            <a:ext cx="2586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tL1=tL2=69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F734CA47-28D6-6E05-F180-2C8990CF852E}"/>
              </a:ext>
            </a:extLst>
          </p:cNvPr>
          <p:cNvSpPr txBox="1"/>
          <p:nvPr/>
        </p:nvSpPr>
        <p:spPr>
          <a:xfrm>
            <a:off x="4430532" y="2723823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V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1B57F7C8-B562-BBFA-5B98-7EDE34B0917B}"/>
              </a:ext>
            </a:extLst>
          </p:cNvPr>
          <p:cNvSpPr txBox="1"/>
          <p:nvPr/>
        </p:nvSpPr>
        <p:spPr>
          <a:xfrm>
            <a:off x="5404236" y="1474022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III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756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8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8E6467D-375A-26FA-3E38-631792347030}"/>
              </a:ext>
            </a:extLst>
          </p:cNvPr>
          <p:cNvSpPr/>
          <p:nvPr/>
        </p:nvSpPr>
        <p:spPr>
          <a:xfrm>
            <a:off x="9144000" y="1525534"/>
            <a:ext cx="4795191" cy="32009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EB993DD-2191-1287-FE21-509A52380D68}"/>
              </a:ext>
            </a:extLst>
          </p:cNvPr>
          <p:cNvSpPr/>
          <p:nvPr/>
        </p:nvSpPr>
        <p:spPr>
          <a:xfrm>
            <a:off x="8554301" y="3780666"/>
            <a:ext cx="4795191" cy="32009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C6D1B5D-BC4D-DAFF-5108-0D1352B92E99}"/>
              </a:ext>
            </a:extLst>
          </p:cNvPr>
          <p:cNvSpPr/>
          <p:nvPr/>
        </p:nvSpPr>
        <p:spPr>
          <a:xfrm>
            <a:off x="13425032" y="3204580"/>
            <a:ext cx="4458648" cy="2629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 flipV="1">
            <a:off x="1567839" y="5192754"/>
            <a:ext cx="1525226" cy="75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722278">
            <a:off x="12491852" y="4420703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3</a:t>
            </a:r>
            <a:endParaRPr lang="ru-RU" sz="6600" b="1" dirty="0">
              <a:solidFill>
                <a:schemeClr val="bg1"/>
              </a:solidFill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9639967" y="9162576"/>
            <a:ext cx="864677" cy="3020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23999" y="8394023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B3C95A9-C3B3-D802-F0A6-C6A08746A5E6}"/>
              </a:ext>
            </a:extLst>
          </p:cNvPr>
          <p:cNvSpPr txBox="1"/>
          <p:nvPr/>
        </p:nvSpPr>
        <p:spPr>
          <a:xfrm>
            <a:off x="4257392" y="2691"/>
            <a:ext cx="931945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Методы планирования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FD7DA0-FF8B-79AC-B1EE-0B92E5D8FA2D}"/>
              </a:ext>
            </a:extLst>
          </p:cNvPr>
          <p:cNvSpPr txBox="1"/>
          <p:nvPr/>
        </p:nvSpPr>
        <p:spPr>
          <a:xfrm>
            <a:off x="15004636" y="-2126498"/>
            <a:ext cx="38380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Балансовый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D1FBB6-7EC8-EAFC-A892-207AD1A5B3F2}"/>
              </a:ext>
            </a:extLst>
          </p:cNvPr>
          <p:cNvSpPr txBox="1"/>
          <p:nvPr/>
        </p:nvSpPr>
        <p:spPr>
          <a:xfrm>
            <a:off x="9433844" y="-937638"/>
            <a:ext cx="383808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Calibri" panose="020F0502020204030204" pitchFamily="34" charset="0"/>
                <a:ea typeface="Yu Mincho" panose="02020400000000000000" pitchFamily="18" charset="-128"/>
              </a:rPr>
              <a:t>Р</a:t>
            </a:r>
            <a:r>
              <a:rPr lang="ru-RU" sz="2800" dirty="0">
                <a:effectLst/>
                <a:latin typeface="Calibri" panose="020F0502020204030204" pitchFamily="34" charset="0"/>
                <a:ea typeface="Yu Mincho" panose="02020400000000000000" pitchFamily="18" charset="-128"/>
              </a:rPr>
              <a:t>асчетно-аналитический</a:t>
            </a:r>
            <a:endParaRPr lang="ru-RU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1E1105F-B8FB-508C-4D8F-AEFE22AC6FAD}"/>
              </a:ext>
            </a:extLst>
          </p:cNvPr>
          <p:cNvSpPr txBox="1"/>
          <p:nvPr/>
        </p:nvSpPr>
        <p:spPr>
          <a:xfrm>
            <a:off x="10106151" y="-3071853"/>
            <a:ext cx="383808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  <a:ea typeface="Yu Mincho" panose="02020400000000000000" pitchFamily="18" charset="-128"/>
              </a:rPr>
              <a:t>Э</a:t>
            </a:r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кономико-математический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F5D5C8-33D1-2F67-A27F-B32A5C0CB256}"/>
              </a:ext>
            </a:extLst>
          </p:cNvPr>
          <p:cNvSpPr txBox="1"/>
          <p:nvPr/>
        </p:nvSpPr>
        <p:spPr>
          <a:xfrm>
            <a:off x="7727252" y="-1428470"/>
            <a:ext cx="339022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Программно-целевой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D801230-C579-0CB6-BE9E-5149FA8A7C96}"/>
              </a:ext>
            </a:extLst>
          </p:cNvPr>
          <p:cNvSpPr txBox="1"/>
          <p:nvPr/>
        </p:nvSpPr>
        <p:spPr>
          <a:xfrm>
            <a:off x="3757730" y="-2721025"/>
            <a:ext cx="44601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Графоаналитический 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4851032" y="-759056"/>
            <a:ext cx="21903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Сетевой</a:t>
            </a:r>
            <a:endParaRPr lang="ru-RU" dirty="0">
              <a:latin typeface="Georgia" panose="02040502050405020303" pitchFamily="18" charset="0"/>
            </a:endParaRPr>
          </a:p>
        </p:txBody>
      </p: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668B3AEE-E84B-7F30-BB48-BC4EADFB68A1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8917120" y="1110687"/>
            <a:ext cx="465489" cy="24674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1F26EEFF-E8C7-6F5A-7BDA-D450F4E9A65A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8917120" y="1110687"/>
            <a:ext cx="2034777" cy="180827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 стрелкой 46">
            <a:extLst>
              <a:ext uri="{FF2B5EF4-FFF2-40B4-BE49-F238E27FC236}">
                <a16:creationId xmlns:a16="http://schemas.microsoft.com/office/drawing/2014/main" id="{0DEB284B-730D-0522-C324-B40C03AB8102}"/>
              </a:ext>
            </a:extLst>
          </p:cNvPr>
          <p:cNvCxnSpPr>
            <a:cxnSpLocks/>
            <a:stCxn id="29" idx="2"/>
          </p:cNvCxnSpPr>
          <p:nvPr/>
        </p:nvCxnSpPr>
        <p:spPr>
          <a:xfrm flipH="1">
            <a:off x="6400800" y="1110687"/>
            <a:ext cx="2516320" cy="160596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D95913B5-B285-0A6F-E5CC-692C85D59C98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8917120" y="1110687"/>
            <a:ext cx="1817131" cy="343623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ECFB79A0-6960-503B-FAE8-5D9B29FE289D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8917120" y="1110687"/>
            <a:ext cx="7350509" cy="3173956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 стрелкой 61">
            <a:extLst>
              <a:ext uri="{FF2B5EF4-FFF2-40B4-BE49-F238E27FC236}">
                <a16:creationId xmlns:a16="http://schemas.microsoft.com/office/drawing/2014/main" id="{7F40D8A2-A10D-BBB8-59DF-4A1B6BA9033A}"/>
              </a:ext>
            </a:extLst>
          </p:cNvPr>
          <p:cNvCxnSpPr>
            <a:cxnSpLocks/>
          </p:cNvCxnSpPr>
          <p:nvPr/>
        </p:nvCxnSpPr>
        <p:spPr>
          <a:xfrm>
            <a:off x="5822685" y="3344284"/>
            <a:ext cx="0" cy="1748873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709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2.83951E-6 L -0.00096 0.6199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3098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47222E-6 3.08642E-6 L -0.00582 0.52731 " pathEditMode="relative" rAng="0" ptsTypes="AA">
                                      <p:cBhvr>
                                        <p:cTn id="8" dur="6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5" y="2635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4.93827E-7 L 0.01858 0.57731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9" y="2885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9.72222E-7 -1.7284E-6 L 0.00044 0.48812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243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5.55556E-7 3.20988E-6 L -0.00686 0.54043 " pathEditMode="relative" rAng="0" ptsTypes="AA">
                                      <p:cBhvr>
                                        <p:cTn id="14" dur="6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7" y="270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2.46914E-6 L -0.0046 0.58549 " pathEditMode="relative" rAng="0" ptsTypes="AA">
                                      <p:cBhvr>
                                        <p:cTn id="38" dur="6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" y="292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00"/>
                            </p:stCondLst>
                            <p:childTnLst>
                              <p:par>
                                <p:cTn id="4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8" grpId="0"/>
      <p:bldP spid="34" grpId="0"/>
      <p:bldP spid="36" grpId="0"/>
      <p:bldP spid="38" grpId="0"/>
      <p:bldP spid="4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FA280C-1FEC-8465-61CE-6A0A07433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720" y="44388"/>
            <a:ext cx="7574280" cy="32026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softEdge rad="127000"/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A552BD-BBF5-0F73-B80D-286DC5D3C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7622" y="3247043"/>
            <a:ext cx="6830378" cy="703995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C3144FA0-A32D-7098-A6AD-1204E7C32C1A}"/>
              </a:ext>
            </a:extLst>
          </p:cNvPr>
          <p:cNvSpPr txBox="1"/>
          <p:nvPr/>
        </p:nvSpPr>
        <p:spPr>
          <a:xfrm>
            <a:off x="4947036" y="2149787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V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5DA7E0-13D5-1B72-D1A5-D156AE843C4D}"/>
              </a:ext>
            </a:extLst>
          </p:cNvPr>
          <p:cNvSpPr txBox="1"/>
          <p:nvPr/>
        </p:nvSpPr>
        <p:spPr>
          <a:xfrm>
            <a:off x="5748024" y="2627815"/>
            <a:ext cx="1974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h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(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7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,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8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) =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9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318BE0-0BC0-1334-C14E-91EA22B62406}"/>
              </a:ext>
            </a:extLst>
          </p:cNvPr>
          <p:cNvSpPr txBox="1"/>
          <p:nvPr/>
        </p:nvSpPr>
        <p:spPr>
          <a:xfrm>
            <a:off x="5748023" y="3151035"/>
            <a:ext cx="2974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11 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–</a:t>
            </a:r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6 </a:t>
            </a:r>
            <a:r>
              <a:rPr lang="ru-RU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=</a:t>
            </a:r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5</a:t>
            </a:r>
            <a:r>
              <a:rPr lang="ru-RU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суток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332A11-F60B-2F5E-3D9E-15511F770322}"/>
              </a:ext>
            </a:extLst>
          </p:cNvPr>
          <p:cNvSpPr txBox="1"/>
          <p:nvPr/>
        </p:nvSpPr>
        <p:spPr>
          <a:xfrm>
            <a:off x="5748022" y="3674255"/>
            <a:ext cx="55845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9*5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=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&gt;&gt;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45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+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445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=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490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усл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.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руб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5900BD-6139-A489-62AB-E013FBBCED6A}"/>
              </a:ext>
            </a:extLst>
          </p:cNvPr>
          <p:cNvSpPr txBox="1"/>
          <p:nvPr/>
        </p:nvSpPr>
        <p:spPr>
          <a:xfrm>
            <a:off x="5748021" y="4197475"/>
            <a:ext cx="2586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tL1=tL2=64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742C1E-AB4C-834C-122A-2979C5C3A49C}"/>
              </a:ext>
            </a:extLst>
          </p:cNvPr>
          <p:cNvSpPr txBox="1"/>
          <p:nvPr/>
        </p:nvSpPr>
        <p:spPr>
          <a:xfrm>
            <a:off x="4430532" y="2723823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VI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5645FEDB-F636-B099-F4B7-AC9D39DBADB0}"/>
              </a:ext>
            </a:extLst>
          </p:cNvPr>
          <p:cNvSpPr txBox="1"/>
          <p:nvPr/>
        </p:nvSpPr>
        <p:spPr>
          <a:xfrm>
            <a:off x="5404236" y="1474022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IV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924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8" grpId="0"/>
      <p:bldP spid="1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FA280C-1FEC-8465-61CE-6A0A07433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720" y="44388"/>
            <a:ext cx="7574280" cy="32026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softEdge rad="127000"/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A552BD-BBF5-0F73-B80D-286DC5D3C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7622" y="3247043"/>
            <a:ext cx="6830378" cy="7039957"/>
          </a:xfrm>
          <a:prstGeom prst="rect">
            <a:avLst/>
          </a:prstGeom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C3144FA0-A32D-7098-A6AD-1204E7C32C1A}"/>
              </a:ext>
            </a:extLst>
          </p:cNvPr>
          <p:cNvSpPr txBox="1"/>
          <p:nvPr/>
        </p:nvSpPr>
        <p:spPr>
          <a:xfrm>
            <a:off x="4947036" y="2149787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VI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5DA7E0-13D5-1B72-D1A5-D156AE843C4D}"/>
              </a:ext>
            </a:extLst>
          </p:cNvPr>
          <p:cNvSpPr txBox="1"/>
          <p:nvPr/>
        </p:nvSpPr>
        <p:spPr>
          <a:xfrm>
            <a:off x="5748023" y="2627815"/>
            <a:ext cx="5149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tL1=tL2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318BE0-0BC0-1334-C14E-91EA22B62406}"/>
              </a:ext>
            </a:extLst>
          </p:cNvPr>
          <p:cNvSpPr txBox="1"/>
          <p:nvPr/>
        </p:nvSpPr>
        <p:spPr>
          <a:xfrm>
            <a:off x="5748023" y="3151035"/>
            <a:ext cx="31711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4-6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(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22 – 12 = 10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)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,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3-5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(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13 – 8 = 5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)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,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5-6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(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25 – 20 = 5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)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332A11-F60B-2F5E-3D9E-15511F770322}"/>
              </a:ext>
            </a:extLst>
          </p:cNvPr>
          <p:cNvSpPr txBox="1"/>
          <p:nvPr/>
        </p:nvSpPr>
        <p:spPr>
          <a:xfrm>
            <a:off x="5748023" y="5356955"/>
            <a:ext cx="55845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4*5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+ 4*5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=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&gt;&gt;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40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+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490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=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530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усл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.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руб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5900BD-6139-A489-62AB-E013FBBCED6A}"/>
              </a:ext>
            </a:extLst>
          </p:cNvPr>
          <p:cNvSpPr txBox="1"/>
          <p:nvPr/>
        </p:nvSpPr>
        <p:spPr>
          <a:xfrm>
            <a:off x="5706893" y="6433999"/>
            <a:ext cx="2586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tL1=tL2=59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DBB837-2A84-C1D4-CBB8-6055526E2CE9}"/>
              </a:ext>
            </a:extLst>
          </p:cNvPr>
          <p:cNvSpPr txBox="1"/>
          <p:nvPr/>
        </p:nvSpPr>
        <p:spPr>
          <a:xfrm>
            <a:off x="5748023" y="4684882"/>
            <a:ext cx="40666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h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(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, 6) = 4, </a:t>
            </a:r>
            <a:r>
              <a:rPr lang="ru-RU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h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(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,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6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) =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endParaRPr lang="ru-RU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6A263BA1-884C-E948-C97B-A52DC86E6645}"/>
              </a:ext>
            </a:extLst>
          </p:cNvPr>
          <p:cNvSpPr txBox="1"/>
          <p:nvPr/>
        </p:nvSpPr>
        <p:spPr>
          <a:xfrm>
            <a:off x="4430532" y="2723823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VII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E571CC20-1931-5CE3-D12E-45CA2DA33E05}"/>
              </a:ext>
            </a:extLst>
          </p:cNvPr>
          <p:cNvSpPr txBox="1"/>
          <p:nvPr/>
        </p:nvSpPr>
        <p:spPr>
          <a:xfrm>
            <a:off x="5404236" y="1474022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V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833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8" grpId="0"/>
      <p:bldP spid="14" grpId="0"/>
      <p:bldP spid="10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FA280C-1FEC-8465-61CE-6A0A07433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720" y="44388"/>
            <a:ext cx="7574280" cy="32026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softEdge rad="127000"/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A552BD-BBF5-0F73-B80D-286DC5D3C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7622" y="3247043"/>
            <a:ext cx="6830378" cy="7039957"/>
          </a:xfrm>
          <a:prstGeom prst="rect">
            <a:avLst/>
          </a:prstGeom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C3144FA0-A32D-7098-A6AD-1204E7C32C1A}"/>
              </a:ext>
            </a:extLst>
          </p:cNvPr>
          <p:cNvSpPr txBox="1"/>
          <p:nvPr/>
        </p:nvSpPr>
        <p:spPr>
          <a:xfrm>
            <a:off x="4947036" y="2149787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VII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5DA7E0-13D5-1B72-D1A5-D156AE843C4D}"/>
              </a:ext>
            </a:extLst>
          </p:cNvPr>
          <p:cNvSpPr txBox="1"/>
          <p:nvPr/>
        </p:nvSpPr>
        <p:spPr>
          <a:xfrm>
            <a:off x="5748023" y="2627815"/>
            <a:ext cx="5149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(4,6)=(3,5)=max=5</a:t>
            </a:r>
            <a:r>
              <a:rPr lang="ru-RU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суток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318BE0-0BC0-1334-C14E-91EA22B62406}"/>
              </a:ext>
            </a:extLst>
          </p:cNvPr>
          <p:cNvSpPr txBox="1"/>
          <p:nvPr/>
        </p:nvSpPr>
        <p:spPr>
          <a:xfrm>
            <a:off x="5748023" y="3273972"/>
            <a:ext cx="31711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h(4,6)=4</a:t>
            </a:r>
          </a:p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h(3,5)=6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5900BD-6139-A489-62AB-E013FBBCED6A}"/>
              </a:ext>
            </a:extLst>
          </p:cNvPr>
          <p:cNvSpPr txBox="1"/>
          <p:nvPr/>
        </p:nvSpPr>
        <p:spPr>
          <a:xfrm>
            <a:off x="5736428" y="5662231"/>
            <a:ext cx="2586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tL1=tL2=54</a:t>
            </a:r>
            <a:endParaRPr lang="ru-RU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DBB837-2A84-C1D4-CBB8-6055526E2CE9}"/>
              </a:ext>
            </a:extLst>
          </p:cNvPr>
          <p:cNvSpPr txBox="1"/>
          <p:nvPr/>
        </p:nvSpPr>
        <p:spPr>
          <a:xfrm>
            <a:off x="5748023" y="4406825"/>
            <a:ext cx="5709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*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5+6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*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5=50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=&gt;&gt; 50 + 530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= 580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усл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.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руб</a:t>
            </a:r>
            <a:endParaRPr lang="ru-RU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F3BD3568-AC2B-8CB7-9826-28C015A02883}"/>
              </a:ext>
            </a:extLst>
          </p:cNvPr>
          <p:cNvSpPr txBox="1"/>
          <p:nvPr/>
        </p:nvSpPr>
        <p:spPr>
          <a:xfrm>
            <a:off x="5404236" y="1474022"/>
            <a:ext cx="1033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alpha val="2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VI</a:t>
            </a:r>
            <a:endParaRPr lang="ru-RU" sz="2800" dirty="0">
              <a:solidFill>
                <a:schemeClr val="tx1">
                  <a:alpha val="2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924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14" grpId="0"/>
      <p:bldP spid="1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Прямоугольник 83">
            <a:extLst>
              <a:ext uri="{FF2B5EF4-FFF2-40B4-BE49-F238E27FC236}">
                <a16:creationId xmlns:a16="http://schemas.microsoft.com/office/drawing/2014/main" id="{469C92D8-0E1F-B9A4-70C8-883820356CE7}"/>
              </a:ext>
            </a:extLst>
          </p:cNvPr>
          <p:cNvSpPr/>
          <p:nvPr/>
        </p:nvSpPr>
        <p:spPr>
          <a:xfrm>
            <a:off x="7629534" y="4953000"/>
            <a:ext cx="8039083" cy="56021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AFA034B6-E437-D889-E413-8E889C4CEA83}"/>
              </a:ext>
            </a:extLst>
          </p:cNvPr>
          <p:cNvCxnSpPr>
            <a:cxnSpLocks/>
          </p:cNvCxnSpPr>
          <p:nvPr/>
        </p:nvCxnSpPr>
        <p:spPr>
          <a:xfrm>
            <a:off x="5124450" y="9505950"/>
            <a:ext cx="866775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1387BD87-F302-066A-CF82-6B0FCF9E12F0}"/>
              </a:ext>
            </a:extLst>
          </p:cNvPr>
          <p:cNvCxnSpPr>
            <a:cxnSpLocks/>
          </p:cNvCxnSpPr>
          <p:nvPr/>
        </p:nvCxnSpPr>
        <p:spPr>
          <a:xfrm flipV="1">
            <a:off x="5124450" y="400050"/>
            <a:ext cx="0" cy="91059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C0D0BBD-D4AC-E802-E374-C3C8C1D048B1}"/>
              </a:ext>
            </a:extLst>
          </p:cNvPr>
          <p:cNvSpPr txBox="1"/>
          <p:nvPr/>
        </p:nvSpPr>
        <p:spPr>
          <a:xfrm>
            <a:off x="4162426" y="11068704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200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C023C8-787E-739D-1CEC-291AAE2C0197}"/>
              </a:ext>
            </a:extLst>
          </p:cNvPr>
          <p:cNvSpPr txBox="1"/>
          <p:nvPr/>
        </p:nvSpPr>
        <p:spPr>
          <a:xfrm>
            <a:off x="4162426" y="10679993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400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F59DAA2-931A-DAB5-3286-3E2E2F0B0682}"/>
              </a:ext>
            </a:extLst>
          </p:cNvPr>
          <p:cNvSpPr txBox="1"/>
          <p:nvPr/>
        </p:nvSpPr>
        <p:spPr>
          <a:xfrm>
            <a:off x="4200531" y="10227883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600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ED3CF0A-47AC-EC6D-C7E0-AE0E9FC7CA23}"/>
              </a:ext>
            </a:extLst>
          </p:cNvPr>
          <p:cNvSpPr txBox="1"/>
          <p:nvPr/>
        </p:nvSpPr>
        <p:spPr>
          <a:xfrm>
            <a:off x="6067426" y="10316459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A7A4C3-0270-76B1-EA33-E88EFB2373F3}"/>
              </a:ext>
            </a:extLst>
          </p:cNvPr>
          <p:cNvSpPr txBox="1"/>
          <p:nvPr/>
        </p:nvSpPr>
        <p:spPr>
          <a:xfrm>
            <a:off x="7372328" y="10352666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60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DEF6C4C-C722-80B5-B3B3-539D089A8BB1}"/>
              </a:ext>
            </a:extLst>
          </p:cNvPr>
          <p:cNvSpPr txBox="1"/>
          <p:nvPr/>
        </p:nvSpPr>
        <p:spPr>
          <a:xfrm>
            <a:off x="8658216" y="10325408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70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198EAA7-C4AA-E5D2-63CC-1FCD2AB8AC28}"/>
              </a:ext>
            </a:extLst>
          </p:cNvPr>
          <p:cNvSpPr txBox="1"/>
          <p:nvPr/>
        </p:nvSpPr>
        <p:spPr>
          <a:xfrm>
            <a:off x="9882173" y="10325329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80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3076274-A05C-E725-5C22-C0760D6ED782}"/>
              </a:ext>
            </a:extLst>
          </p:cNvPr>
          <p:cNvSpPr txBox="1"/>
          <p:nvPr/>
        </p:nvSpPr>
        <p:spPr>
          <a:xfrm>
            <a:off x="11087090" y="10280827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90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6F94A48-7F7A-EC4F-F7EE-219670624869}"/>
              </a:ext>
            </a:extLst>
          </p:cNvPr>
          <p:cNvSpPr txBox="1"/>
          <p:nvPr/>
        </p:nvSpPr>
        <p:spPr>
          <a:xfrm>
            <a:off x="12268199" y="10280827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100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28F952C8-B530-C40D-B2C1-A53125ABE7B3}"/>
              </a:ext>
            </a:extLst>
          </p:cNvPr>
          <p:cNvCxnSpPr/>
          <p:nvPr/>
        </p:nvCxnSpPr>
        <p:spPr>
          <a:xfrm>
            <a:off x="5124450" y="5308261"/>
            <a:ext cx="731520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40DFC5B6-42EE-A459-D5A1-B01EB48D6220}"/>
              </a:ext>
            </a:extLst>
          </p:cNvPr>
          <p:cNvCxnSpPr>
            <a:cxnSpLocks/>
          </p:cNvCxnSpPr>
          <p:nvPr/>
        </p:nvCxnSpPr>
        <p:spPr>
          <a:xfrm flipV="1">
            <a:off x="12439650" y="5334000"/>
            <a:ext cx="0" cy="417195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C4B57CA5-E2EC-8C3D-5407-EF01550C2092}"/>
              </a:ext>
            </a:extLst>
          </p:cNvPr>
          <p:cNvCxnSpPr>
            <a:cxnSpLocks/>
          </p:cNvCxnSpPr>
          <p:nvPr/>
        </p:nvCxnSpPr>
        <p:spPr>
          <a:xfrm>
            <a:off x="5124450" y="5117761"/>
            <a:ext cx="592455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3424C63E-F23B-09A0-7597-3EA401E5C891}"/>
              </a:ext>
            </a:extLst>
          </p:cNvPr>
          <p:cNvCxnSpPr>
            <a:cxnSpLocks/>
          </p:cNvCxnSpPr>
          <p:nvPr/>
        </p:nvCxnSpPr>
        <p:spPr>
          <a:xfrm flipV="1">
            <a:off x="11049000" y="5143500"/>
            <a:ext cx="0" cy="436245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0DE45839-2C11-97AD-7E39-99B37A7ED75D}"/>
              </a:ext>
            </a:extLst>
          </p:cNvPr>
          <p:cNvCxnSpPr>
            <a:cxnSpLocks/>
          </p:cNvCxnSpPr>
          <p:nvPr/>
        </p:nvCxnSpPr>
        <p:spPr>
          <a:xfrm>
            <a:off x="5124450" y="4632642"/>
            <a:ext cx="527685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D7D90E1A-8FCD-2774-470C-F39B776CA719}"/>
              </a:ext>
            </a:extLst>
          </p:cNvPr>
          <p:cNvCxnSpPr>
            <a:cxnSpLocks/>
          </p:cNvCxnSpPr>
          <p:nvPr/>
        </p:nvCxnSpPr>
        <p:spPr>
          <a:xfrm flipV="1">
            <a:off x="10401300" y="4639331"/>
            <a:ext cx="0" cy="486661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1123CA4D-2279-3187-FDF8-662DA373140A}"/>
              </a:ext>
            </a:extLst>
          </p:cNvPr>
          <p:cNvCxnSpPr>
            <a:cxnSpLocks/>
          </p:cNvCxnSpPr>
          <p:nvPr/>
        </p:nvCxnSpPr>
        <p:spPr>
          <a:xfrm>
            <a:off x="5124450" y="3879511"/>
            <a:ext cx="401955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>
            <a:extLst>
              <a:ext uri="{FF2B5EF4-FFF2-40B4-BE49-F238E27FC236}">
                <a16:creationId xmlns:a16="http://schemas.microsoft.com/office/drawing/2014/main" id="{E9B0A14A-EFCD-931A-6E36-A0F1E61BBAF6}"/>
              </a:ext>
            </a:extLst>
          </p:cNvPr>
          <p:cNvCxnSpPr>
            <a:cxnSpLocks/>
          </p:cNvCxnSpPr>
          <p:nvPr/>
        </p:nvCxnSpPr>
        <p:spPr>
          <a:xfrm flipV="1">
            <a:off x="9124950" y="3905250"/>
            <a:ext cx="0" cy="560070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>
            <a:extLst>
              <a:ext uri="{FF2B5EF4-FFF2-40B4-BE49-F238E27FC236}">
                <a16:creationId xmlns:a16="http://schemas.microsoft.com/office/drawing/2014/main" id="{7737E128-2D33-58B4-7737-4E67EF3117A6}"/>
              </a:ext>
            </a:extLst>
          </p:cNvPr>
          <p:cNvCxnSpPr>
            <a:cxnSpLocks/>
          </p:cNvCxnSpPr>
          <p:nvPr/>
        </p:nvCxnSpPr>
        <p:spPr>
          <a:xfrm>
            <a:off x="5124450" y="3269911"/>
            <a:ext cx="325755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Прямая соединительная линия 53">
            <a:extLst>
              <a:ext uri="{FF2B5EF4-FFF2-40B4-BE49-F238E27FC236}">
                <a16:creationId xmlns:a16="http://schemas.microsoft.com/office/drawing/2014/main" id="{9C3AA7B8-BA12-A15A-0774-078FD4E3DA74}"/>
              </a:ext>
            </a:extLst>
          </p:cNvPr>
          <p:cNvCxnSpPr>
            <a:cxnSpLocks/>
          </p:cNvCxnSpPr>
          <p:nvPr/>
        </p:nvCxnSpPr>
        <p:spPr>
          <a:xfrm flipV="1">
            <a:off x="8382000" y="3295650"/>
            <a:ext cx="0" cy="621030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Прямая соединительная линия 57">
            <a:extLst>
              <a:ext uri="{FF2B5EF4-FFF2-40B4-BE49-F238E27FC236}">
                <a16:creationId xmlns:a16="http://schemas.microsoft.com/office/drawing/2014/main" id="{0F06DC33-19CB-5FC4-EA2A-2C209743947D}"/>
              </a:ext>
            </a:extLst>
          </p:cNvPr>
          <p:cNvCxnSpPr>
            <a:cxnSpLocks/>
          </p:cNvCxnSpPr>
          <p:nvPr/>
        </p:nvCxnSpPr>
        <p:spPr>
          <a:xfrm>
            <a:off x="5124450" y="2705100"/>
            <a:ext cx="268605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Прямая соединительная линия 58">
            <a:extLst>
              <a:ext uri="{FF2B5EF4-FFF2-40B4-BE49-F238E27FC236}">
                <a16:creationId xmlns:a16="http://schemas.microsoft.com/office/drawing/2014/main" id="{AD4AFEBC-2D9B-535B-4CBD-7EB51E622371}"/>
              </a:ext>
            </a:extLst>
          </p:cNvPr>
          <p:cNvCxnSpPr>
            <a:cxnSpLocks/>
          </p:cNvCxnSpPr>
          <p:nvPr/>
        </p:nvCxnSpPr>
        <p:spPr>
          <a:xfrm flipV="1">
            <a:off x="7810500" y="2705100"/>
            <a:ext cx="0" cy="6800851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Прямая соединительная линия 62">
            <a:extLst>
              <a:ext uri="{FF2B5EF4-FFF2-40B4-BE49-F238E27FC236}">
                <a16:creationId xmlns:a16="http://schemas.microsoft.com/office/drawing/2014/main" id="{FC9CFCFC-D8E2-8186-012B-18D855FC6D50}"/>
              </a:ext>
            </a:extLst>
          </p:cNvPr>
          <p:cNvCxnSpPr>
            <a:cxnSpLocks/>
          </p:cNvCxnSpPr>
          <p:nvPr/>
        </p:nvCxnSpPr>
        <p:spPr>
          <a:xfrm>
            <a:off x="5124450" y="2094190"/>
            <a:ext cx="186690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Прямая соединительная линия 63">
            <a:extLst>
              <a:ext uri="{FF2B5EF4-FFF2-40B4-BE49-F238E27FC236}">
                <a16:creationId xmlns:a16="http://schemas.microsoft.com/office/drawing/2014/main" id="{B2F394DC-D8E2-6C87-8DF4-6A47EB04A271}"/>
              </a:ext>
            </a:extLst>
          </p:cNvPr>
          <p:cNvCxnSpPr>
            <a:cxnSpLocks/>
          </p:cNvCxnSpPr>
          <p:nvPr/>
        </p:nvCxnSpPr>
        <p:spPr>
          <a:xfrm flipV="1">
            <a:off x="6991350" y="2075140"/>
            <a:ext cx="0" cy="743081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Прямая соединительная линия 67">
            <a:extLst>
              <a:ext uri="{FF2B5EF4-FFF2-40B4-BE49-F238E27FC236}">
                <a16:creationId xmlns:a16="http://schemas.microsoft.com/office/drawing/2014/main" id="{63CFACCF-D769-CF1D-8EDD-68185CCEB5C8}"/>
              </a:ext>
            </a:extLst>
          </p:cNvPr>
          <p:cNvCxnSpPr>
            <a:cxnSpLocks/>
          </p:cNvCxnSpPr>
          <p:nvPr/>
        </p:nvCxnSpPr>
        <p:spPr>
          <a:xfrm>
            <a:off x="5124450" y="1483281"/>
            <a:ext cx="1343025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Прямая соединительная линия 68">
            <a:extLst>
              <a:ext uri="{FF2B5EF4-FFF2-40B4-BE49-F238E27FC236}">
                <a16:creationId xmlns:a16="http://schemas.microsoft.com/office/drawing/2014/main" id="{D2FF4B87-A76F-9D38-1973-AB6EB3A82AD6}"/>
              </a:ext>
            </a:extLst>
          </p:cNvPr>
          <p:cNvCxnSpPr>
            <a:cxnSpLocks/>
          </p:cNvCxnSpPr>
          <p:nvPr/>
        </p:nvCxnSpPr>
        <p:spPr>
          <a:xfrm flipV="1">
            <a:off x="6496050" y="1551920"/>
            <a:ext cx="0" cy="795403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E4522ECE-A8E5-CD64-4E3C-6C5487C8E6E0}"/>
              </a:ext>
            </a:extLst>
          </p:cNvPr>
          <p:cNvSpPr txBox="1"/>
          <p:nvPr/>
        </p:nvSpPr>
        <p:spPr>
          <a:xfrm>
            <a:off x="12468233" y="4742213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300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D6CD28C-6A50-9C71-C488-1095A0E2B94B}"/>
              </a:ext>
            </a:extLst>
          </p:cNvPr>
          <p:cNvSpPr txBox="1"/>
          <p:nvPr/>
        </p:nvSpPr>
        <p:spPr>
          <a:xfrm>
            <a:off x="11010884" y="4474788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320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CB62A1A-5821-B4D0-3029-771C43CE9016}"/>
              </a:ext>
            </a:extLst>
          </p:cNvPr>
          <p:cNvSpPr txBox="1"/>
          <p:nvPr/>
        </p:nvSpPr>
        <p:spPr>
          <a:xfrm>
            <a:off x="10201267" y="4008210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345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71304CD-03ED-7298-509A-02032721B754}"/>
              </a:ext>
            </a:extLst>
          </p:cNvPr>
          <p:cNvSpPr txBox="1"/>
          <p:nvPr/>
        </p:nvSpPr>
        <p:spPr>
          <a:xfrm>
            <a:off x="8953500" y="3331203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405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7FB1D52-B213-225A-B0D8-548B7093356A}"/>
              </a:ext>
            </a:extLst>
          </p:cNvPr>
          <p:cNvSpPr txBox="1"/>
          <p:nvPr/>
        </p:nvSpPr>
        <p:spPr>
          <a:xfrm>
            <a:off x="8381999" y="2788933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445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9EC3892-B3CC-674B-D10E-7B3BED951C0C}"/>
              </a:ext>
            </a:extLst>
          </p:cNvPr>
          <p:cNvSpPr txBox="1"/>
          <p:nvPr/>
        </p:nvSpPr>
        <p:spPr>
          <a:xfrm>
            <a:off x="7610467" y="2078336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490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CE56079-CFEE-760A-2C13-84CFA8FBE508}"/>
              </a:ext>
            </a:extLst>
          </p:cNvPr>
          <p:cNvSpPr txBox="1"/>
          <p:nvPr/>
        </p:nvSpPr>
        <p:spPr>
          <a:xfrm>
            <a:off x="6953241" y="1580489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530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E1C231F-795D-CDDA-64A3-E51B62EE2AA8}"/>
              </a:ext>
            </a:extLst>
          </p:cNvPr>
          <p:cNvSpPr txBox="1"/>
          <p:nvPr/>
        </p:nvSpPr>
        <p:spPr>
          <a:xfrm>
            <a:off x="6400791" y="897495"/>
            <a:ext cx="1104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580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627825D-F48B-FC4C-996C-A81BDBAE998A}"/>
              </a:ext>
            </a:extLst>
          </p:cNvPr>
          <p:cNvSpPr txBox="1"/>
          <p:nvPr/>
        </p:nvSpPr>
        <p:spPr>
          <a:xfrm>
            <a:off x="4572000" y="-526420"/>
            <a:ext cx="552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C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348F499-05C4-D5A3-5663-55DEF17118FC}"/>
              </a:ext>
            </a:extLst>
          </p:cNvPr>
          <p:cNvSpPr txBox="1"/>
          <p:nvPr/>
        </p:nvSpPr>
        <p:spPr>
          <a:xfrm>
            <a:off x="13449308" y="10309049"/>
            <a:ext cx="552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86" name="Прямая соединительная линия 85">
            <a:extLst>
              <a:ext uri="{FF2B5EF4-FFF2-40B4-BE49-F238E27FC236}">
                <a16:creationId xmlns:a16="http://schemas.microsoft.com/office/drawing/2014/main" id="{F4E6BEA2-B409-498E-45FF-99F39C2B052F}"/>
              </a:ext>
            </a:extLst>
          </p:cNvPr>
          <p:cNvCxnSpPr>
            <a:cxnSpLocks/>
          </p:cNvCxnSpPr>
          <p:nvPr/>
        </p:nvCxnSpPr>
        <p:spPr>
          <a:xfrm>
            <a:off x="6496050" y="1483281"/>
            <a:ext cx="495300" cy="63504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Прямая соединительная линия 87">
            <a:extLst>
              <a:ext uri="{FF2B5EF4-FFF2-40B4-BE49-F238E27FC236}">
                <a16:creationId xmlns:a16="http://schemas.microsoft.com/office/drawing/2014/main" id="{8B456253-39CD-ECE4-7A3D-C553117855F6}"/>
              </a:ext>
            </a:extLst>
          </p:cNvPr>
          <p:cNvCxnSpPr>
            <a:cxnSpLocks/>
          </p:cNvCxnSpPr>
          <p:nvPr/>
        </p:nvCxnSpPr>
        <p:spPr>
          <a:xfrm>
            <a:off x="6991350" y="2118329"/>
            <a:ext cx="819150" cy="56641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Прямая соединительная линия 90">
            <a:extLst>
              <a:ext uri="{FF2B5EF4-FFF2-40B4-BE49-F238E27FC236}">
                <a16:creationId xmlns:a16="http://schemas.microsoft.com/office/drawing/2014/main" id="{9E613123-396E-394E-1D0C-197CCD07CF3C}"/>
              </a:ext>
            </a:extLst>
          </p:cNvPr>
          <p:cNvCxnSpPr>
            <a:cxnSpLocks/>
          </p:cNvCxnSpPr>
          <p:nvPr/>
        </p:nvCxnSpPr>
        <p:spPr>
          <a:xfrm>
            <a:off x="7791449" y="2684740"/>
            <a:ext cx="590551" cy="58517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Прямая соединительная линия 94">
            <a:extLst>
              <a:ext uri="{FF2B5EF4-FFF2-40B4-BE49-F238E27FC236}">
                <a16:creationId xmlns:a16="http://schemas.microsoft.com/office/drawing/2014/main" id="{1AB87D1D-1B9F-C967-8CAB-4FA5CB6370BC}"/>
              </a:ext>
            </a:extLst>
          </p:cNvPr>
          <p:cNvCxnSpPr>
            <a:cxnSpLocks/>
          </p:cNvCxnSpPr>
          <p:nvPr/>
        </p:nvCxnSpPr>
        <p:spPr>
          <a:xfrm>
            <a:off x="11049000" y="5143500"/>
            <a:ext cx="1414459" cy="19050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Прямая соединительная линия 96">
            <a:extLst>
              <a:ext uri="{FF2B5EF4-FFF2-40B4-BE49-F238E27FC236}">
                <a16:creationId xmlns:a16="http://schemas.microsoft.com/office/drawing/2014/main" id="{27F521D7-2F41-53FF-EF3D-D8448ECC96FD}"/>
              </a:ext>
            </a:extLst>
          </p:cNvPr>
          <p:cNvCxnSpPr>
            <a:cxnSpLocks/>
          </p:cNvCxnSpPr>
          <p:nvPr/>
        </p:nvCxnSpPr>
        <p:spPr>
          <a:xfrm>
            <a:off x="10382250" y="4639331"/>
            <a:ext cx="700088" cy="52322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Прямая соединительная линия 98">
            <a:extLst>
              <a:ext uri="{FF2B5EF4-FFF2-40B4-BE49-F238E27FC236}">
                <a16:creationId xmlns:a16="http://schemas.microsoft.com/office/drawing/2014/main" id="{EBC1A398-EA89-7225-E774-EEE6C8FA84B8}"/>
              </a:ext>
            </a:extLst>
          </p:cNvPr>
          <p:cNvCxnSpPr>
            <a:cxnSpLocks/>
          </p:cNvCxnSpPr>
          <p:nvPr/>
        </p:nvCxnSpPr>
        <p:spPr>
          <a:xfrm>
            <a:off x="9124950" y="3905250"/>
            <a:ext cx="1257300" cy="74048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Прямая соединительная линия 101">
            <a:extLst>
              <a:ext uri="{FF2B5EF4-FFF2-40B4-BE49-F238E27FC236}">
                <a16:creationId xmlns:a16="http://schemas.microsoft.com/office/drawing/2014/main" id="{EAFFDF5B-7CE6-1576-730D-11CF64FDA510}"/>
              </a:ext>
            </a:extLst>
          </p:cNvPr>
          <p:cNvCxnSpPr>
            <a:cxnSpLocks/>
          </p:cNvCxnSpPr>
          <p:nvPr/>
        </p:nvCxnSpPr>
        <p:spPr>
          <a:xfrm>
            <a:off x="8362950" y="3269911"/>
            <a:ext cx="800101" cy="68354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8859346B-E97A-394D-C032-838895290364}"/>
              </a:ext>
            </a:extLst>
          </p:cNvPr>
          <p:cNvSpPr txBox="1"/>
          <p:nvPr/>
        </p:nvSpPr>
        <p:spPr>
          <a:xfrm>
            <a:off x="5857880" y="8455660"/>
            <a:ext cx="600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54</a:t>
            </a:r>
            <a:endParaRPr lang="ru-R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095A90F-E781-398F-8EAC-54EC082D707A}"/>
              </a:ext>
            </a:extLst>
          </p:cNvPr>
          <p:cNvSpPr txBox="1"/>
          <p:nvPr/>
        </p:nvSpPr>
        <p:spPr>
          <a:xfrm>
            <a:off x="12478948" y="8399937"/>
            <a:ext cx="904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99</a:t>
            </a:r>
            <a:endParaRPr lang="ru-R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523524C-56E1-00B0-3B3C-D0252BEB910B}"/>
              </a:ext>
            </a:extLst>
          </p:cNvPr>
          <p:cNvSpPr txBox="1"/>
          <p:nvPr/>
        </p:nvSpPr>
        <p:spPr>
          <a:xfrm>
            <a:off x="8340323" y="8432462"/>
            <a:ext cx="904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69</a:t>
            </a:r>
            <a:endParaRPr lang="ru-R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D384C1F-D6CA-07C9-AE0D-EA3C1A001A5E}"/>
              </a:ext>
            </a:extLst>
          </p:cNvPr>
          <p:cNvSpPr txBox="1"/>
          <p:nvPr/>
        </p:nvSpPr>
        <p:spPr>
          <a:xfrm>
            <a:off x="7287792" y="8453377"/>
            <a:ext cx="904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64</a:t>
            </a:r>
            <a:endParaRPr lang="ru-R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1851103-C768-E239-CDF6-AF671A5F1099}"/>
              </a:ext>
            </a:extLst>
          </p:cNvPr>
          <p:cNvSpPr txBox="1"/>
          <p:nvPr/>
        </p:nvSpPr>
        <p:spPr>
          <a:xfrm>
            <a:off x="9210666" y="8402160"/>
            <a:ext cx="904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74</a:t>
            </a:r>
            <a:endParaRPr lang="ru-R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A6497629-3103-BEAF-C39E-1090174A05F1}"/>
              </a:ext>
            </a:extLst>
          </p:cNvPr>
          <p:cNvSpPr txBox="1"/>
          <p:nvPr/>
        </p:nvSpPr>
        <p:spPr>
          <a:xfrm>
            <a:off x="10396515" y="8406526"/>
            <a:ext cx="904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84</a:t>
            </a:r>
            <a:endParaRPr lang="ru-R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B9BEEB65-D6CA-2255-4BC6-A7E38611B872}"/>
              </a:ext>
            </a:extLst>
          </p:cNvPr>
          <p:cNvSpPr txBox="1"/>
          <p:nvPr/>
        </p:nvSpPr>
        <p:spPr>
          <a:xfrm>
            <a:off x="11116874" y="8406527"/>
            <a:ext cx="904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89</a:t>
            </a:r>
            <a:endParaRPr lang="ru-R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158145C-B402-95EA-1CE1-CDCF9FDADC76}"/>
              </a:ext>
            </a:extLst>
          </p:cNvPr>
          <p:cNvSpPr txBox="1"/>
          <p:nvPr/>
        </p:nvSpPr>
        <p:spPr>
          <a:xfrm>
            <a:off x="6486529" y="8432462"/>
            <a:ext cx="904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59</a:t>
            </a:r>
            <a:endParaRPr lang="ru-R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116" name="Прямая соединительная линия 115">
            <a:extLst>
              <a:ext uri="{FF2B5EF4-FFF2-40B4-BE49-F238E27FC236}">
                <a16:creationId xmlns:a16="http://schemas.microsoft.com/office/drawing/2014/main" id="{E946F795-B031-AFE4-B8E7-9BD8F3CDE2E6}"/>
              </a:ext>
            </a:extLst>
          </p:cNvPr>
          <p:cNvCxnSpPr>
            <a:cxnSpLocks/>
          </p:cNvCxnSpPr>
          <p:nvPr/>
        </p:nvCxnSpPr>
        <p:spPr>
          <a:xfrm>
            <a:off x="5124450" y="1551920"/>
            <a:ext cx="1483391" cy="28569"/>
          </a:xfrm>
          <a:prstGeom prst="line">
            <a:avLst/>
          </a:prstGeom>
          <a:ln w="762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Прямая соединительная линия 116">
            <a:extLst>
              <a:ext uri="{FF2B5EF4-FFF2-40B4-BE49-F238E27FC236}">
                <a16:creationId xmlns:a16="http://schemas.microsoft.com/office/drawing/2014/main" id="{5D16193B-90CD-C425-DC06-3BE0C2E98952}"/>
              </a:ext>
            </a:extLst>
          </p:cNvPr>
          <p:cNvCxnSpPr>
            <a:cxnSpLocks/>
          </p:cNvCxnSpPr>
          <p:nvPr/>
        </p:nvCxnSpPr>
        <p:spPr>
          <a:xfrm flipV="1">
            <a:off x="6607841" y="1580489"/>
            <a:ext cx="0" cy="7925461"/>
          </a:xfrm>
          <a:prstGeom prst="line">
            <a:avLst/>
          </a:prstGeom>
          <a:ln w="762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95B7BAB1-3990-8197-5BE0-568C5F725B0D}"/>
              </a:ext>
            </a:extLst>
          </p:cNvPr>
          <p:cNvSpPr txBox="1"/>
          <p:nvPr/>
        </p:nvSpPr>
        <p:spPr>
          <a:xfrm>
            <a:off x="12382508" y="-1049640"/>
            <a:ext cx="3086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С=? при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 = 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55</a:t>
            </a:r>
          </a:p>
        </p:txBody>
      </p:sp>
      <p:cxnSp>
        <p:nvCxnSpPr>
          <p:cNvPr id="123" name="Прямая соединительная линия 122">
            <a:extLst>
              <a:ext uri="{FF2B5EF4-FFF2-40B4-BE49-F238E27FC236}">
                <a16:creationId xmlns:a16="http://schemas.microsoft.com/office/drawing/2014/main" id="{3B97FFD8-8339-262B-B024-CBA0F3A2D1D4}"/>
              </a:ext>
            </a:extLst>
          </p:cNvPr>
          <p:cNvCxnSpPr>
            <a:cxnSpLocks/>
          </p:cNvCxnSpPr>
          <p:nvPr/>
        </p:nvCxnSpPr>
        <p:spPr>
          <a:xfrm flipV="1">
            <a:off x="13373099" y="2819384"/>
            <a:ext cx="1200159" cy="5939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C741F6D5-6522-3440-746C-18CDC2FDD4F0}"/>
              </a:ext>
            </a:extLst>
          </p:cNvPr>
          <p:cNvSpPr txBox="1"/>
          <p:nvPr/>
        </p:nvSpPr>
        <p:spPr>
          <a:xfrm>
            <a:off x="14573258" y="2434990"/>
            <a:ext cx="1295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=</a:t>
            </a:r>
            <a:endParaRPr lang="ru-RU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B409A92-3E99-716F-DF40-A3DD0F12E705}"/>
              </a:ext>
            </a:extLst>
          </p:cNvPr>
          <p:cNvSpPr txBox="1"/>
          <p:nvPr/>
        </p:nvSpPr>
        <p:spPr>
          <a:xfrm>
            <a:off x="13220714" y="2745124"/>
            <a:ext cx="14097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x2-x1</a:t>
            </a:r>
            <a:endParaRPr lang="ru-RU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154FD7-7B43-61DB-2B02-C38E0C1B2DA5}"/>
              </a:ext>
            </a:extLst>
          </p:cNvPr>
          <p:cNvSpPr txBox="1"/>
          <p:nvPr/>
        </p:nvSpPr>
        <p:spPr>
          <a:xfrm>
            <a:off x="13296899" y="2124856"/>
            <a:ext cx="1295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x-x1</a:t>
            </a:r>
            <a:endParaRPr lang="ru-RU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132" name="Прямая соединительная линия 131">
            <a:extLst>
              <a:ext uri="{FF2B5EF4-FFF2-40B4-BE49-F238E27FC236}">
                <a16:creationId xmlns:a16="http://schemas.microsoft.com/office/drawing/2014/main" id="{CB60CBF1-7E6A-6BC6-5CD8-0523B8585509}"/>
              </a:ext>
            </a:extLst>
          </p:cNvPr>
          <p:cNvCxnSpPr>
            <a:cxnSpLocks/>
          </p:cNvCxnSpPr>
          <p:nvPr/>
        </p:nvCxnSpPr>
        <p:spPr>
          <a:xfrm flipV="1">
            <a:off x="15125707" y="2800712"/>
            <a:ext cx="1200159" cy="5939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93C0F33-5D66-666E-978C-A782B646C6C9}"/>
              </a:ext>
            </a:extLst>
          </p:cNvPr>
          <p:cNvSpPr txBox="1"/>
          <p:nvPr/>
        </p:nvSpPr>
        <p:spPr>
          <a:xfrm>
            <a:off x="15059048" y="2742259"/>
            <a:ext cx="16954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y2-y1</a:t>
            </a:r>
            <a:endParaRPr lang="ru-RU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D768C225-E26F-9D05-D716-C9179B866874}"/>
              </a:ext>
            </a:extLst>
          </p:cNvPr>
          <p:cNvSpPr txBox="1"/>
          <p:nvPr/>
        </p:nvSpPr>
        <p:spPr>
          <a:xfrm>
            <a:off x="15144758" y="2048070"/>
            <a:ext cx="1295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y-y1</a:t>
            </a:r>
            <a:endParaRPr lang="ru-RU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465A296-FE84-3087-E069-15B1E45C4BD3}"/>
              </a:ext>
            </a:extLst>
          </p:cNvPr>
          <p:cNvSpPr txBox="1"/>
          <p:nvPr/>
        </p:nvSpPr>
        <p:spPr>
          <a:xfrm>
            <a:off x="14858088" y="4558861"/>
            <a:ext cx="934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562</a:t>
            </a:r>
          </a:p>
        </p:txBody>
      </p:sp>
    </p:spTree>
    <p:extLst>
      <p:ext uri="{BB962C8B-B14F-4D97-AF65-F5344CB8AC3E}">
        <p14:creationId xmlns:p14="http://schemas.microsoft.com/office/powerpoint/2010/main" val="2513118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9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9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60494E-6 L 0.00365 0.06327 " pathEditMode="relative" rAng="0" ptsTypes="AA">
                                      <p:cBhvr>
                                        <p:cTn id="13" dur="7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3164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35" presetClass="path" presetSubtype="0" accel="50000" decel="5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8.33333E-7 8.64198E-7 L -0.0026 -0.06636 " pathEditMode="relative" rAng="0" ptsTypes="AA">
                                      <p:cBhvr>
                                        <p:cTn id="15" dur="7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" y="-33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7.40741E-7 L -0.02318 -0.08256 " pathEditMode="relative" rAng="0" ptsTypes="AA">
                                      <p:cBhvr>
                                        <p:cTn id="18" dur="8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3" y="-413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4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33333E-6 -1.23457E-7 L -0.02291 -0.0892 " pathEditMode="relative" rAng="0" ptsTypes="AA">
                                      <p:cBhvr>
                                        <p:cTn id="20" dur="9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6" y="-446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4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6 3.33333E-6 L -0.01407 -0.08488 " pathEditMode="relative" rAng="0" ptsTypes="AA">
                                      <p:cBhvr>
                                        <p:cTn id="22" dur="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3" y="-424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4" presetClass="path" presetSubtype="0" accel="50000" decel="5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2.91667E-6 3.33333E-6 L -0.01276 -0.08658 " pathEditMode="relative" rAng="0" ptsTypes="AA">
                                      <p:cBhvr>
                                        <p:cTn id="24" dur="9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2" y="-433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1.66667E-6 4.32099E-6 L -0.00078 -0.08025 " pathEditMode="relative" rAng="0" ptsTypes="AA">
                                      <p:cBhvr>
                                        <p:cTn id="26" dur="9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" y="-401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1.66667E-6 4.32099E-6 L -0.00208 -0.08041 " pathEditMode="relative" rAng="0" ptsTypes="AA">
                                      <p:cBhvr>
                                        <p:cTn id="28" dur="8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-402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4.16667E-6 1.23457E-6 L -0.00365 -0.93241 " pathEditMode="relative" rAng="0" ptsTypes="AA">
                                      <p:cBhvr>
                                        <p:cTn id="30" dur="9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" y="-4662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-2.46914E-7 L -0.00104 -0.67392 " pathEditMode="relative" rAng="0" ptsTypes="AA">
                                      <p:cBhvr>
                                        <p:cTn id="32" dur="9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3370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5E-6 1.11111E-6 L -2.5E-6 -0.52546 " pathEditMode="relative" rAng="0" ptsTypes="AA">
                                      <p:cBhvr>
                                        <p:cTn id="34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62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2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2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900"/>
                            </p:stCondLst>
                            <p:childTnLst>
                              <p:par>
                                <p:cTn id="4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2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100"/>
                            </p:stCondLst>
                            <p:childTnLst>
                              <p:par>
                                <p:cTn id="5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2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"/>
                            </p:stCondLst>
                            <p:childTnLst>
                              <p:par>
                                <p:cTn id="5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2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2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7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2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7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2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700"/>
                            </p:stCondLst>
                            <p:childTnLst>
                              <p:par>
                                <p:cTn id="8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200"/>
                            </p:stCondLst>
                            <p:childTnLst>
                              <p:par>
                                <p:cTn id="8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700"/>
                            </p:stCondLst>
                            <p:childTnLst>
                              <p:par>
                                <p:cTn id="8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200"/>
                            </p:stCondLst>
                            <p:childTnLst>
                              <p:par>
                                <p:cTn id="9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7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32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2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32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34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32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666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32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980"/>
                            </p:stCondLst>
                            <p:childTnLst>
                              <p:par>
                                <p:cTn id="1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32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300"/>
                            </p:stCondLst>
                            <p:childTnLst>
                              <p:par>
                                <p:cTn id="1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32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7620"/>
                            </p:stCondLst>
                            <p:childTnLst>
                              <p:par>
                                <p:cTn id="1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32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794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32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8260"/>
                            </p:stCondLst>
                            <p:childTnLst>
                              <p:par>
                                <p:cTn id="1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32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8580"/>
                            </p:stCondLst>
                            <p:childTnLst>
                              <p:par>
                                <p:cTn id="1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5" dur="32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8900"/>
                            </p:stCondLst>
                            <p:childTnLst>
                              <p:par>
                                <p:cTn id="1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32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9220"/>
                            </p:stCondLst>
                            <p:childTnLst>
                              <p:par>
                                <p:cTn id="1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3" dur="32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9540"/>
                            </p:stCondLst>
                            <p:childTnLst>
                              <p:par>
                                <p:cTn id="1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7" dur="32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9860"/>
                            </p:stCondLst>
                            <p:childTnLst>
                              <p:par>
                                <p:cTn id="1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32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0180"/>
                            </p:stCondLst>
                            <p:childTnLst>
                              <p:par>
                                <p:cTn id="1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5" dur="32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9" dur="32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0820"/>
                            </p:stCondLst>
                            <p:childTnLst>
                              <p:par>
                                <p:cTn id="1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24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1060"/>
                            </p:stCondLst>
                            <p:childTnLst>
                              <p:par>
                                <p:cTn id="1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24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1300"/>
                            </p:stCondLst>
                            <p:childTnLst>
                              <p:par>
                                <p:cTn id="1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24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1540"/>
                            </p:stCondLst>
                            <p:childTnLst>
                              <p:par>
                                <p:cTn id="1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24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1780"/>
                            </p:stCondLst>
                            <p:childTnLst>
                              <p:par>
                                <p:cTn id="1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24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2020"/>
                            </p:stCondLst>
                            <p:childTnLst>
                              <p:par>
                                <p:cTn id="1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24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2260"/>
                            </p:stCondLst>
                            <p:childTnLst>
                              <p:par>
                                <p:cTn id="1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24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24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29 0.00061 L -0.00313 0.19321 " pathEditMode="relative" ptsTypes="AA">
                                      <p:cBhvr>
                                        <p:cTn id="195" dur="9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900"/>
                            </p:stCondLst>
                            <p:childTnLst>
                              <p:par>
                                <p:cTn id="1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32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220"/>
                            </p:stCondLst>
                            <p:childTnLst>
                              <p:par>
                                <p:cTn id="20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3" dur="32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2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4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106" grpId="0"/>
      <p:bldP spid="107" grpId="0"/>
      <p:bldP spid="109" grpId="0"/>
      <p:bldP spid="110" grpId="0"/>
      <p:bldP spid="111" grpId="0"/>
      <p:bldP spid="112" grpId="0"/>
      <p:bldP spid="113" grpId="0"/>
      <p:bldP spid="115" grpId="0"/>
      <p:bldP spid="122" grpId="0"/>
      <p:bldP spid="126" grpId="0"/>
      <p:bldP spid="128" grpId="0"/>
      <p:bldP spid="131" grpId="0"/>
      <p:bldP spid="133" grpId="0"/>
      <p:bldP spid="134" grpId="0"/>
      <p:bldP spid="1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AA0D631-9EE4-3C7D-F687-3A3C2B04238B}"/>
              </a:ext>
            </a:extLst>
          </p:cNvPr>
          <p:cNvSpPr/>
          <p:nvPr/>
        </p:nvSpPr>
        <p:spPr>
          <a:xfrm>
            <a:off x="8508250" y="2413529"/>
            <a:ext cx="7903882" cy="49484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-1" y="3344284"/>
            <a:ext cx="4795191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3147837" y="5143500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459385">
            <a:off x="12491852" y="4420703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4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9639967" y="9162576"/>
            <a:ext cx="864677" cy="3020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23999" y="8394023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B3C95A9-C3B3-D802-F0A6-C6A08746A5E6}"/>
              </a:ext>
            </a:extLst>
          </p:cNvPr>
          <p:cNvSpPr txBox="1"/>
          <p:nvPr/>
        </p:nvSpPr>
        <p:spPr>
          <a:xfrm>
            <a:off x="4376281" y="-1275302"/>
            <a:ext cx="1139204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b="1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Методы планирования</a:t>
            </a:r>
            <a:endParaRPr lang="ru-RU" sz="6600" dirty="0">
              <a:latin typeface="Georgia" panose="020405020504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FD7DA0-FF8B-79AC-B1EE-0B92E5D8FA2D}"/>
              </a:ext>
            </a:extLst>
          </p:cNvPr>
          <p:cNvSpPr txBox="1"/>
          <p:nvPr/>
        </p:nvSpPr>
        <p:spPr>
          <a:xfrm>
            <a:off x="15004636" y="-2126498"/>
            <a:ext cx="38380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Балансовый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D1FBB6-7EC8-EAFC-A892-207AD1A5B3F2}"/>
              </a:ext>
            </a:extLst>
          </p:cNvPr>
          <p:cNvSpPr txBox="1"/>
          <p:nvPr/>
        </p:nvSpPr>
        <p:spPr>
          <a:xfrm>
            <a:off x="11525035" y="-951416"/>
            <a:ext cx="383808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Calibri" panose="020F0502020204030204" pitchFamily="34" charset="0"/>
                <a:ea typeface="Yu Mincho" panose="02020400000000000000" pitchFamily="18" charset="-128"/>
              </a:rPr>
              <a:t>Р</a:t>
            </a:r>
            <a:r>
              <a:rPr lang="ru-RU" sz="2800" dirty="0">
                <a:effectLst/>
                <a:latin typeface="Calibri" panose="020F0502020204030204" pitchFamily="34" charset="0"/>
                <a:ea typeface="Yu Mincho" panose="02020400000000000000" pitchFamily="18" charset="-128"/>
              </a:rPr>
              <a:t>асчетно-аналитический</a:t>
            </a:r>
            <a:endParaRPr lang="ru-RU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1E1105F-B8FB-508C-4D8F-AEFE22AC6FAD}"/>
              </a:ext>
            </a:extLst>
          </p:cNvPr>
          <p:cNvSpPr txBox="1"/>
          <p:nvPr/>
        </p:nvSpPr>
        <p:spPr>
          <a:xfrm>
            <a:off x="10106151" y="-3071853"/>
            <a:ext cx="383808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  <a:ea typeface="Yu Mincho" panose="02020400000000000000" pitchFamily="18" charset="-128"/>
              </a:rPr>
              <a:t>Э</a:t>
            </a:r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кономико-математический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F5D5C8-33D1-2F67-A27F-B32A5C0CB256}"/>
              </a:ext>
            </a:extLst>
          </p:cNvPr>
          <p:cNvSpPr txBox="1"/>
          <p:nvPr/>
        </p:nvSpPr>
        <p:spPr>
          <a:xfrm>
            <a:off x="7727252" y="-1428470"/>
            <a:ext cx="339022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Программно-целевой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D801230-C579-0CB6-BE9E-5149FA8A7C96}"/>
              </a:ext>
            </a:extLst>
          </p:cNvPr>
          <p:cNvSpPr txBox="1"/>
          <p:nvPr/>
        </p:nvSpPr>
        <p:spPr>
          <a:xfrm>
            <a:off x="3757730" y="-2721025"/>
            <a:ext cx="44601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Графоаналитический 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6289545" y="144265"/>
            <a:ext cx="649217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3E3C8F4-F435-9D98-F7DA-26FD80AEB295}"/>
              </a:ext>
            </a:extLst>
          </p:cNvPr>
          <p:cNvSpPr txBox="1"/>
          <p:nvPr/>
        </p:nvSpPr>
        <p:spPr>
          <a:xfrm>
            <a:off x="4846818" y="4103164"/>
            <a:ext cx="11797057" cy="1904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  <a:cs typeface="Calibri" panose="020F0502020204030204" pitchFamily="34" charset="0"/>
              </a:rPr>
              <a:t>Сетевой график - график технологической последовательности выполнения одной или нескольких связанных работ с указанием их продолжительности, а также общего выполнения работы планируемого комплекса. 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Yu Mincho" panose="02020400000000000000" pitchFamily="18" charset="-128"/>
              <a:cs typeface="Arial" panose="020B0604020202020204" pitchFamily="34" charset="0"/>
            </a:endParaRPr>
          </a:p>
        </p:txBody>
      </p:sp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3629661F-997C-42A4-4482-182F10A5FD6B}"/>
              </a:ext>
            </a:extLst>
          </p:cNvPr>
          <p:cNvCxnSpPr>
            <a:cxnSpLocks/>
          </p:cNvCxnSpPr>
          <p:nvPr/>
        </p:nvCxnSpPr>
        <p:spPr>
          <a:xfrm>
            <a:off x="4791268" y="4103164"/>
            <a:ext cx="0" cy="190436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379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899799BE-CCEA-D8E8-2D4F-E910BCC26FBE}"/>
              </a:ext>
            </a:extLst>
          </p:cNvPr>
          <p:cNvSpPr/>
          <p:nvPr/>
        </p:nvSpPr>
        <p:spPr>
          <a:xfrm>
            <a:off x="12308646" y="4258432"/>
            <a:ext cx="4795191" cy="32009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76E44F2-E314-0F85-EB0F-1F1C47FC251A}"/>
              </a:ext>
            </a:extLst>
          </p:cNvPr>
          <p:cNvSpPr/>
          <p:nvPr/>
        </p:nvSpPr>
        <p:spPr>
          <a:xfrm>
            <a:off x="10839941" y="163670"/>
            <a:ext cx="6146238" cy="47915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60028" y="514349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36">
            <a:extLst>
              <a:ext uri="{FF2B5EF4-FFF2-40B4-BE49-F238E27FC236}">
                <a16:creationId xmlns:a16="http://schemas.microsoft.com/office/drawing/2014/main" id="{D2416D60-0BC9-72F9-5EB3-FCE11DD3E53A}"/>
              </a:ext>
            </a:extLst>
          </p:cNvPr>
          <p:cNvCxnSpPr>
            <a:cxnSpLocks/>
          </p:cNvCxnSpPr>
          <p:nvPr/>
        </p:nvCxnSpPr>
        <p:spPr>
          <a:xfrm flipV="1">
            <a:off x="2007704" y="5214732"/>
            <a:ext cx="1164431" cy="8602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1F7C7E26-B684-FB43-A205-A8DC01F4095B}"/>
              </a:ext>
            </a:extLst>
          </p:cNvPr>
          <p:cNvCxnSpPr>
            <a:cxnSpLocks/>
          </p:cNvCxnSpPr>
          <p:nvPr/>
        </p:nvCxnSpPr>
        <p:spPr>
          <a:xfrm>
            <a:off x="2007704" y="4353339"/>
            <a:ext cx="1223196" cy="8104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459385">
            <a:off x="12491852" y="4420703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4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  <a:stCxn id="48" idx="2"/>
            <a:endCxn id="25" idx="3"/>
          </p:cNvCxnSpPr>
          <p:nvPr/>
        </p:nvCxnSpPr>
        <p:spPr>
          <a:xfrm>
            <a:off x="8858543" y="7130248"/>
            <a:ext cx="1646101" cy="2062534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48" idx="2"/>
          </p:cNvCxnSpPr>
          <p:nvPr/>
        </p:nvCxnSpPr>
        <p:spPr>
          <a:xfrm flipV="1">
            <a:off x="7207308" y="7130248"/>
            <a:ext cx="1651235" cy="2057102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23999" y="8394023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6289545" y="144265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B53C9D38-850A-63AB-81CD-1AE841CD8A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553" y="2063943"/>
            <a:ext cx="9625980" cy="506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828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16A9D53-71E6-EC8D-0D94-B5A45128D748}"/>
              </a:ext>
            </a:extLst>
          </p:cNvPr>
          <p:cNvSpPr txBox="1"/>
          <p:nvPr/>
        </p:nvSpPr>
        <p:spPr>
          <a:xfrm>
            <a:off x="1548000" y="4068842"/>
            <a:ext cx="16679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Событие</a:t>
            </a:r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 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782548" y="5431422"/>
            <a:ext cx="16679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Работа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0" y="3344284"/>
            <a:ext cx="4739640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" name="Прямая со стрелкой 1">
            <a:extLst>
              <a:ext uri="{FF2B5EF4-FFF2-40B4-BE49-F238E27FC236}">
                <a16:creationId xmlns:a16="http://schemas.microsoft.com/office/drawing/2014/main" id="{F395781F-9071-0D57-267D-57D878A68BDC}"/>
              </a:ext>
            </a:extLst>
          </p:cNvPr>
          <p:cNvCxnSpPr>
            <a:cxnSpLocks/>
          </p:cNvCxnSpPr>
          <p:nvPr/>
        </p:nvCxnSpPr>
        <p:spPr>
          <a:xfrm flipV="1">
            <a:off x="3180003" y="4397617"/>
            <a:ext cx="1512107" cy="71064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</p:cNvCxnSpPr>
          <p:nvPr/>
        </p:nvCxnSpPr>
        <p:spPr>
          <a:xfrm>
            <a:off x="3215946" y="5058120"/>
            <a:ext cx="1503058" cy="6410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040690">
            <a:off x="12491852" y="4420703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5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9639967" y="9162576"/>
            <a:ext cx="864677" cy="3020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23999" y="8394023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6289545" y="144265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5705DFEF-5C04-496A-2E50-68A434D3B3E4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6289545" y="4386970"/>
            <a:ext cx="1217577" cy="73007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36">
            <a:extLst>
              <a:ext uri="{FF2B5EF4-FFF2-40B4-BE49-F238E27FC236}">
                <a16:creationId xmlns:a16="http://schemas.microsoft.com/office/drawing/2014/main" id="{0E4E8E1D-098D-1A95-4799-E5E9CAD9C85F}"/>
              </a:ext>
            </a:extLst>
          </p:cNvPr>
          <p:cNvCxnSpPr>
            <a:cxnSpLocks/>
            <a:endCxn id="42" idx="1"/>
          </p:cNvCxnSpPr>
          <p:nvPr/>
        </p:nvCxnSpPr>
        <p:spPr>
          <a:xfrm flipV="1">
            <a:off x="6074483" y="5117047"/>
            <a:ext cx="1432639" cy="524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E2EBEBC-B225-11C6-647D-1F98A9D5EAEC}"/>
              </a:ext>
            </a:extLst>
          </p:cNvPr>
          <p:cNvSpPr txBox="1"/>
          <p:nvPr/>
        </p:nvSpPr>
        <p:spPr>
          <a:xfrm>
            <a:off x="7507122" y="4855437"/>
            <a:ext cx="2016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</a:rPr>
              <a:t>Путь</a:t>
            </a:r>
          </a:p>
        </p:txBody>
      </p:sp>
    </p:spTree>
    <p:extLst>
      <p:ext uri="{BB962C8B-B14F-4D97-AF65-F5344CB8AC3E}">
        <p14:creationId xmlns:p14="http://schemas.microsoft.com/office/powerpoint/2010/main" val="213284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4.93827E-6 L 0.16154 -0.00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73" y="-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99 0.01095 L 0.17187 0.0030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90" y="-4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2" grpId="0"/>
      <p:bldP spid="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2B8F450-9E1B-DA13-5171-B119132B25A8}"/>
              </a:ext>
            </a:extLst>
          </p:cNvPr>
          <p:cNvSpPr/>
          <p:nvPr/>
        </p:nvSpPr>
        <p:spPr>
          <a:xfrm>
            <a:off x="12109485" y="3298199"/>
            <a:ext cx="4795191" cy="32009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433FD98B-CFDB-3726-39CA-7E25AA35AA94}"/>
              </a:ext>
            </a:extLst>
          </p:cNvPr>
          <p:cNvSpPr/>
          <p:nvPr/>
        </p:nvSpPr>
        <p:spPr>
          <a:xfrm>
            <a:off x="9018760" y="3463516"/>
            <a:ext cx="4795191" cy="32009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E645A13-D5E9-55A1-A638-429AA8307425}"/>
              </a:ext>
            </a:extLst>
          </p:cNvPr>
          <p:cNvSpPr txBox="1"/>
          <p:nvPr/>
        </p:nvSpPr>
        <p:spPr>
          <a:xfrm>
            <a:off x="-4582930" y="4448328"/>
            <a:ext cx="953529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Работой называется любой процесс, действие, приводящий к достижению определенного результата (события)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DDBA430-A7A6-5362-4E82-B55F205C2235}"/>
              </a:ext>
            </a:extLst>
          </p:cNvPr>
          <p:cNvSpPr txBox="1"/>
          <p:nvPr/>
        </p:nvSpPr>
        <p:spPr>
          <a:xfrm>
            <a:off x="5826378" y="8925739"/>
            <a:ext cx="15907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Calibri" panose="020F0502020204030204" pitchFamily="34" charset="0"/>
                <a:ea typeface="Yu Mincho" panose="02020400000000000000" pitchFamily="18" charset="-128"/>
              </a:rPr>
              <a:t>Время</a:t>
            </a:r>
            <a:endParaRPr lang="ru-RU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4A8A345-6601-9DB2-315F-1F4259485DFC}"/>
              </a:ext>
            </a:extLst>
          </p:cNvPr>
          <p:cNvSpPr txBox="1"/>
          <p:nvPr/>
        </p:nvSpPr>
        <p:spPr>
          <a:xfrm>
            <a:off x="8422201" y="8900966"/>
            <a:ext cx="8646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Calibri" panose="020F0502020204030204" pitchFamily="34" charset="0"/>
                <a:ea typeface="Yu Mincho" panose="02020400000000000000" pitchFamily="18" charset="-128"/>
              </a:rPr>
              <a:t>Труд</a:t>
            </a:r>
            <a:endParaRPr lang="ru-RU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9266601-26B6-8A78-A9B3-4FBD3129736D}"/>
              </a:ext>
            </a:extLst>
          </p:cNvPr>
          <p:cNvSpPr txBox="1"/>
          <p:nvPr/>
        </p:nvSpPr>
        <p:spPr>
          <a:xfrm>
            <a:off x="10668113" y="8674383"/>
            <a:ext cx="1269355" cy="868482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r>
              <a:rPr lang="ru-RU" sz="2800" dirty="0">
                <a:latin typeface="Calibri" panose="020F0502020204030204" pitchFamily="34" charset="0"/>
                <a:ea typeface="Yu Mincho" panose="02020400000000000000" pitchFamily="18" charset="-128"/>
              </a:rPr>
              <a:t>Материальные</a:t>
            </a:r>
            <a:endParaRPr lang="ru-RU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6E1CEAF-2538-539A-182E-767DE8DBC098}"/>
              </a:ext>
            </a:extLst>
          </p:cNvPr>
          <p:cNvSpPr txBox="1"/>
          <p:nvPr/>
        </p:nvSpPr>
        <p:spPr>
          <a:xfrm>
            <a:off x="10619813" y="9054795"/>
            <a:ext cx="19866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effectLst/>
                <a:latin typeface="Calibri" panose="020F0502020204030204" pitchFamily="34" charset="0"/>
                <a:ea typeface="Yu Mincho" panose="02020400000000000000" pitchFamily="18" charset="-128"/>
              </a:rPr>
              <a:t>ресурсы</a:t>
            </a:r>
            <a:endParaRPr lang="ru-RU" dirty="0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F69E24F3-2EB5-D102-F0BB-63829D4CACC3}"/>
              </a:ext>
            </a:extLst>
          </p:cNvPr>
          <p:cNvSpPr/>
          <p:nvPr/>
        </p:nvSpPr>
        <p:spPr>
          <a:xfrm>
            <a:off x="10502532" y="842297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00CC3D76-4EFA-9085-BA34-AB94CF882183}"/>
              </a:ext>
            </a:extLst>
          </p:cNvPr>
          <p:cNvSpPr/>
          <p:nvPr/>
        </p:nvSpPr>
        <p:spPr>
          <a:xfrm>
            <a:off x="8083836" y="8427720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35">
            <a:extLst>
              <a:ext uri="{FF2B5EF4-FFF2-40B4-BE49-F238E27FC236}">
                <a16:creationId xmlns:a16="http://schemas.microsoft.com/office/drawing/2014/main" id="{5E12DCDC-18B8-16EC-5811-AB0A0BABC294}"/>
              </a:ext>
            </a:extLst>
          </p:cNvPr>
          <p:cNvSpPr/>
          <p:nvPr/>
        </p:nvSpPr>
        <p:spPr>
          <a:xfrm>
            <a:off x="5638800" y="8427720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6A9D53-71E6-EC8D-0D94-B5A45128D748}"/>
              </a:ext>
            </a:extLst>
          </p:cNvPr>
          <p:cNvSpPr txBox="1"/>
          <p:nvPr/>
        </p:nvSpPr>
        <p:spPr>
          <a:xfrm>
            <a:off x="4692110" y="4070951"/>
            <a:ext cx="16679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Событие</a:t>
            </a:r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 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4" y="70377"/>
            <a:ext cx="317858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Работа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-1" y="3344284"/>
            <a:ext cx="4810783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" name="Прямая со стрелкой 1">
            <a:extLst>
              <a:ext uri="{FF2B5EF4-FFF2-40B4-BE49-F238E27FC236}">
                <a16:creationId xmlns:a16="http://schemas.microsoft.com/office/drawing/2014/main" id="{F395781F-9071-0D57-267D-57D878A68BDC}"/>
              </a:ext>
            </a:extLst>
          </p:cNvPr>
          <p:cNvCxnSpPr>
            <a:cxnSpLocks/>
          </p:cNvCxnSpPr>
          <p:nvPr/>
        </p:nvCxnSpPr>
        <p:spPr>
          <a:xfrm flipV="1">
            <a:off x="3180003" y="4397617"/>
            <a:ext cx="1512107" cy="71064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</p:cNvCxnSpPr>
          <p:nvPr/>
        </p:nvCxnSpPr>
        <p:spPr>
          <a:xfrm>
            <a:off x="3215946" y="5058120"/>
            <a:ext cx="159483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26430">
            <a:off x="12491852" y="4420703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9639967" y="9162576"/>
            <a:ext cx="860178" cy="34549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08639" y="8430197"/>
            <a:ext cx="1510100" cy="1543956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5705DFEF-5C04-496A-2E50-68A434D3B3E4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6289545" y="4386970"/>
            <a:ext cx="1217577" cy="73007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 стрелкой 36">
            <a:extLst>
              <a:ext uri="{FF2B5EF4-FFF2-40B4-BE49-F238E27FC236}">
                <a16:creationId xmlns:a16="http://schemas.microsoft.com/office/drawing/2014/main" id="{0E4E8E1D-098D-1A95-4799-E5E9CAD9C85F}"/>
              </a:ext>
            </a:extLst>
          </p:cNvPr>
          <p:cNvCxnSpPr>
            <a:cxnSpLocks/>
            <a:endCxn id="42" idx="1"/>
          </p:cNvCxnSpPr>
          <p:nvPr/>
        </p:nvCxnSpPr>
        <p:spPr>
          <a:xfrm flipV="1">
            <a:off x="6074483" y="5117047"/>
            <a:ext cx="1432639" cy="524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E2EBEBC-B225-11C6-647D-1F98A9D5EAEC}"/>
              </a:ext>
            </a:extLst>
          </p:cNvPr>
          <p:cNvSpPr txBox="1"/>
          <p:nvPr/>
        </p:nvSpPr>
        <p:spPr>
          <a:xfrm>
            <a:off x="7507122" y="4855437"/>
            <a:ext cx="2016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</a:rPr>
              <a:t>Путь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812AE728-B7D3-0A52-B206-35C931ED462D}"/>
              </a:ext>
            </a:extLst>
          </p:cNvPr>
          <p:cNvCxnSpPr>
            <a:cxnSpLocks/>
          </p:cNvCxnSpPr>
          <p:nvPr/>
        </p:nvCxnSpPr>
        <p:spPr>
          <a:xfrm>
            <a:off x="4810785" y="4397617"/>
            <a:ext cx="0" cy="143570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8238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63" presetClass="path" presetSubtype="0" accel="31250" decel="6875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5.55556E-7 -1.35802E-6 L 0.52135 0.00324 " pathEditMode="relative" rAng="0" ptsTypes="AA">
                                      <p:cBhvr>
                                        <p:cTn id="26" dur="8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68" y="15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8" grpId="0"/>
      <p:bldP spid="39" grpId="0"/>
      <p:bldP spid="41" grpId="0"/>
      <p:bldP spid="43" grpId="0"/>
      <p:bldP spid="8" grpId="0"/>
      <p:bldP spid="4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24BB6117-0630-3C49-4E65-DE44EE9E585D}"/>
              </a:ext>
            </a:extLst>
          </p:cNvPr>
          <p:cNvSpPr/>
          <p:nvPr/>
        </p:nvSpPr>
        <p:spPr>
          <a:xfrm>
            <a:off x="9863968" y="5980873"/>
            <a:ext cx="5833507" cy="41014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0282784-1489-5AA4-DA49-81745E5AACFE}"/>
              </a:ext>
            </a:extLst>
          </p:cNvPr>
          <p:cNvSpPr/>
          <p:nvPr/>
        </p:nvSpPr>
        <p:spPr>
          <a:xfrm>
            <a:off x="12260438" y="3344284"/>
            <a:ext cx="4795191" cy="32009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34E77BC-9046-322F-53EB-F2A0C5265357}"/>
              </a:ext>
            </a:extLst>
          </p:cNvPr>
          <p:cNvSpPr/>
          <p:nvPr/>
        </p:nvSpPr>
        <p:spPr>
          <a:xfrm>
            <a:off x="9018760" y="3463516"/>
            <a:ext cx="4795191" cy="32009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42EC9EFB-9AB3-23EB-70D2-5A55813DDDB9}"/>
              </a:ext>
            </a:extLst>
          </p:cNvPr>
          <p:cNvCxnSpPr>
            <a:cxnSpLocks/>
          </p:cNvCxnSpPr>
          <p:nvPr/>
        </p:nvCxnSpPr>
        <p:spPr>
          <a:xfrm flipV="1">
            <a:off x="6423748" y="8702580"/>
            <a:ext cx="0" cy="985711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 стрелкой 52">
            <a:extLst>
              <a:ext uri="{FF2B5EF4-FFF2-40B4-BE49-F238E27FC236}">
                <a16:creationId xmlns:a16="http://schemas.microsoft.com/office/drawing/2014/main" id="{57634FEF-7DD3-9AED-80D6-61D8A2BC2DC2}"/>
              </a:ext>
            </a:extLst>
          </p:cNvPr>
          <p:cNvCxnSpPr>
            <a:cxnSpLocks/>
          </p:cNvCxnSpPr>
          <p:nvPr/>
        </p:nvCxnSpPr>
        <p:spPr>
          <a:xfrm flipV="1">
            <a:off x="8863183" y="8649516"/>
            <a:ext cx="0" cy="85276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E722F9B9-C5DE-7114-6BB1-46D9C82BD737}"/>
              </a:ext>
            </a:extLst>
          </p:cNvPr>
          <p:cNvCxnSpPr>
            <a:cxnSpLocks/>
          </p:cNvCxnSpPr>
          <p:nvPr/>
        </p:nvCxnSpPr>
        <p:spPr>
          <a:xfrm flipV="1">
            <a:off x="11234896" y="8839844"/>
            <a:ext cx="0" cy="645464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1B5D30A-DDEC-FBA8-A421-42F581598625}"/>
              </a:ext>
            </a:extLst>
          </p:cNvPr>
          <p:cNvSpPr txBox="1"/>
          <p:nvPr/>
        </p:nvSpPr>
        <p:spPr>
          <a:xfrm>
            <a:off x="5793134" y="6910124"/>
            <a:ext cx="13452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Время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CA698E1-3934-6889-548F-D49D68B68531}"/>
              </a:ext>
            </a:extLst>
          </p:cNvPr>
          <p:cNvSpPr txBox="1"/>
          <p:nvPr/>
        </p:nvSpPr>
        <p:spPr>
          <a:xfrm>
            <a:off x="8370042" y="7054686"/>
            <a:ext cx="10994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Труд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D5C5F12-61A7-C9A4-046F-A4EC394A812A}"/>
              </a:ext>
            </a:extLst>
          </p:cNvPr>
          <p:cNvSpPr txBox="1"/>
          <p:nvPr/>
        </p:nvSpPr>
        <p:spPr>
          <a:xfrm>
            <a:off x="10226693" y="6793076"/>
            <a:ext cx="28164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Georgia" panose="02040502050405020303" pitchFamily="18" charset="0"/>
                <a:ea typeface="Yu Mincho" panose="02020400000000000000" pitchFamily="18" charset="-128"/>
              </a:rPr>
              <a:t>Материальные</a:t>
            </a:r>
            <a:endParaRPr lang="ru-RU" dirty="0">
              <a:latin typeface="Georgia" panose="02040502050405020303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B85C63E-4C06-A71A-FA20-687F0C133EC1}"/>
              </a:ext>
            </a:extLst>
          </p:cNvPr>
          <p:cNvSpPr txBox="1"/>
          <p:nvPr/>
        </p:nvSpPr>
        <p:spPr>
          <a:xfrm>
            <a:off x="10641576" y="7171734"/>
            <a:ext cx="19866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ресурсы</a:t>
            </a:r>
            <a:endParaRPr lang="ru-RU" sz="2800" dirty="0">
              <a:latin typeface="Georgia" panose="02040502050405020303" pitchFamily="18" charset="0"/>
            </a:endParaRP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64DC435D-E0B7-1473-8912-8AD80FFE57D1}"/>
              </a:ext>
            </a:extLst>
          </p:cNvPr>
          <p:cNvSpPr/>
          <p:nvPr/>
        </p:nvSpPr>
        <p:spPr>
          <a:xfrm>
            <a:off x="10502532" y="8422978"/>
            <a:ext cx="1535873" cy="1528742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Овал 33">
            <a:extLst>
              <a:ext uri="{FF2B5EF4-FFF2-40B4-BE49-F238E27FC236}">
                <a16:creationId xmlns:a16="http://schemas.microsoft.com/office/drawing/2014/main" id="{54CEEF28-903C-062A-3DCF-39106F0C4B41}"/>
              </a:ext>
            </a:extLst>
          </p:cNvPr>
          <p:cNvSpPr/>
          <p:nvPr/>
        </p:nvSpPr>
        <p:spPr>
          <a:xfrm>
            <a:off x="8083836" y="8427720"/>
            <a:ext cx="1556132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90C61FD-A6CD-242D-0AE0-D1A71E9BE7BA}"/>
              </a:ext>
            </a:extLst>
          </p:cNvPr>
          <p:cNvSpPr/>
          <p:nvPr/>
        </p:nvSpPr>
        <p:spPr>
          <a:xfrm>
            <a:off x="5638800" y="8427720"/>
            <a:ext cx="1568508" cy="15240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65E58-5D97-4215-BBCE-1CDE24EC7D0D}"/>
              </a:ext>
            </a:extLst>
          </p:cNvPr>
          <p:cNvSpPr txBox="1"/>
          <p:nvPr/>
        </p:nvSpPr>
        <p:spPr>
          <a:xfrm>
            <a:off x="10504644" y="70377"/>
            <a:ext cx="317858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Работа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D81EC18-0240-F82D-B486-ACE8726944F6}"/>
              </a:ext>
            </a:extLst>
          </p:cNvPr>
          <p:cNvCxnSpPr>
            <a:cxnSpLocks/>
          </p:cNvCxnSpPr>
          <p:nvPr/>
        </p:nvCxnSpPr>
        <p:spPr>
          <a:xfrm>
            <a:off x="1015294" y="5093157"/>
            <a:ext cx="1565284" cy="10975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D2426E6-32B0-9710-F0BE-5110563D0589}"/>
              </a:ext>
            </a:extLst>
          </p:cNvPr>
          <p:cNvCxnSpPr>
            <a:cxnSpLocks/>
          </p:cNvCxnSpPr>
          <p:nvPr/>
        </p:nvCxnSpPr>
        <p:spPr>
          <a:xfrm flipV="1">
            <a:off x="1099848" y="4070951"/>
            <a:ext cx="1391672" cy="10522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B0F06F7-2A4E-1756-91F4-C0510ECE1082}"/>
              </a:ext>
            </a:extLst>
          </p:cNvPr>
          <p:cNvSpPr/>
          <p:nvPr/>
        </p:nvSpPr>
        <p:spPr>
          <a:xfrm>
            <a:off x="-1" y="3344284"/>
            <a:ext cx="4810785" cy="3598432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595EA181-674A-2F74-0B74-0C35A289F318}"/>
              </a:ext>
            </a:extLst>
          </p:cNvPr>
          <p:cNvCxnSpPr>
            <a:cxnSpLocks/>
          </p:cNvCxnSpPr>
          <p:nvPr/>
        </p:nvCxnSpPr>
        <p:spPr>
          <a:xfrm>
            <a:off x="3215946" y="5058120"/>
            <a:ext cx="159483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F4440657-E15D-9C3E-A369-862E6A9577FC}"/>
              </a:ext>
            </a:extLst>
          </p:cNvPr>
          <p:cNvCxnSpPr>
            <a:cxnSpLocks/>
          </p:cNvCxnSpPr>
          <p:nvPr/>
        </p:nvCxnSpPr>
        <p:spPr>
          <a:xfrm>
            <a:off x="1695618" y="5158409"/>
            <a:ext cx="159180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1">
            <a:extLst>
              <a:ext uri="{FF2B5EF4-FFF2-40B4-BE49-F238E27FC236}">
                <a16:creationId xmlns:a16="http://schemas.microsoft.com/office/drawing/2014/main" id="{B0F58A38-0646-6E64-8EC0-799036648EF3}"/>
              </a:ext>
            </a:extLst>
          </p:cNvPr>
          <p:cNvSpPr/>
          <p:nvPr/>
        </p:nvSpPr>
        <p:spPr>
          <a:xfrm>
            <a:off x="601545" y="3826183"/>
            <a:ext cx="2659335" cy="2634632"/>
          </a:xfrm>
          <a:prstGeom prst="ellipse">
            <a:avLst/>
          </a:prstGeom>
          <a:solidFill>
            <a:srgbClr val="F9F9F7"/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405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0EA94B4-487B-C514-C0F8-85D3EC7A0EE7}"/>
              </a:ext>
            </a:extLst>
          </p:cNvPr>
          <p:cNvCxnSpPr>
            <a:cxnSpLocks/>
            <a:stCxn id="9" idx="1"/>
            <a:endCxn id="9" idx="5"/>
          </p:cNvCxnSpPr>
          <p:nvPr/>
        </p:nvCxnSpPr>
        <p:spPr>
          <a:xfrm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9BB87C69-BF9F-9888-E627-92D63060A645}"/>
              </a:ext>
            </a:extLst>
          </p:cNvPr>
          <p:cNvCxnSpPr>
            <a:cxnSpLocks/>
            <a:stCxn id="9" idx="3"/>
            <a:endCxn id="9" idx="7"/>
          </p:cNvCxnSpPr>
          <p:nvPr/>
        </p:nvCxnSpPr>
        <p:spPr>
          <a:xfrm flipV="1">
            <a:off x="990996" y="4212016"/>
            <a:ext cx="1880433" cy="1862966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56D1985-1B84-E5EA-018A-C97FE9147D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667" b="76200" l="22267" r="77867">
                        <a14:foregroundMark x1="29333" y1="57400" x2="33200" y2="56667"/>
                        <a14:foregroundMark x1="49133" y1="68733" x2="49133" y2="68733"/>
                        <a14:foregroundMark x1="67600" y1="64133" x2="67600" y2="64133"/>
                        <a14:foregroundMark x1="68667" y1="37933" x2="66133" y2="30867"/>
                        <a14:foregroundMark x1="55867" y1="29800" x2="48133" y2="29067"/>
                        <a14:foregroundMark x1="47067" y1="28400" x2="54467" y2="29067"/>
                        <a14:foregroundMark x1="44200" y1="27333" x2="52733" y2="24800"/>
                        <a14:foregroundMark x1="45267" y1="31533" x2="45267" y2="31533"/>
                        <a14:foregroundMark x1="65800" y1="58467" x2="72867" y2="50667"/>
                        <a14:foregroundMark x1="55533" y1="68000" x2="55533" y2="68000"/>
                        <a14:foregroundMark x1="53067" y1="72600" x2="53067" y2="72600"/>
                        <a14:foregroundMark x1="43467" y1="71533" x2="43467" y2="71533"/>
                        <a14:foregroundMark x1="45600" y1="68400" x2="54800" y2="71933"/>
                        <a14:foregroundMark x1="29333" y1="53533" x2="34267" y2="68000"/>
                        <a14:foregroundMark x1="27533" y1="57400" x2="37800" y2="63400"/>
                        <a14:foregroundMark x1="32867" y1="56000" x2="35000" y2="65533"/>
                        <a14:foregroundMark x1="29000" y1="58800" x2="29000" y2="58800"/>
                        <a14:foregroundMark x1="29000" y1="55267" x2="35333" y2="64867"/>
                        <a14:foregroundMark x1="29667" y1="66267" x2="31467" y2="54200"/>
                        <a14:foregroundMark x1="68267" y1="34067" x2="65800" y2="44333"/>
                        <a14:foregroundMark x1="55533" y1="28400" x2="44200" y2="32600"/>
                        <a14:foregroundMark x1="42467" y1="26600" x2="53400" y2="34067"/>
                        <a14:foregroundMark x1="42467" y1="68000" x2="53067" y2="68733"/>
                        <a14:foregroundMark x1="35000" y1="66267" x2="34667" y2="56333"/>
                        <a14:foregroundMark x1="26867" y1="54933" x2="37467" y2="64133"/>
                        <a14:foregroundMark x1="35000" y1="70133" x2="31800" y2="57400"/>
                        <a14:foregroundMark x1="28267" y1="52800" x2="34267" y2="69067"/>
                        <a14:foregroundMark x1="68667" y1="44667" x2="73933" y2="45733"/>
                        <a14:foregroundMark x1="55867" y1="28733" x2="59400" y2="3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26430">
            <a:off x="12491851" y="4423410"/>
            <a:ext cx="11056620" cy="110566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D9721F-6E0D-CD22-4034-E3159C9FD91C}"/>
              </a:ext>
            </a:extLst>
          </p:cNvPr>
          <p:cNvSpPr txBox="1"/>
          <p:nvPr/>
        </p:nvSpPr>
        <p:spPr>
          <a:xfrm>
            <a:off x="15873046" y="7915912"/>
            <a:ext cx="1031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474EA922-485D-A6A4-815D-8C73C4F1C303}"/>
              </a:ext>
            </a:extLst>
          </p:cNvPr>
          <p:cNvCxnSpPr>
            <a:cxnSpLocks/>
            <a:endCxn id="25" idx="3"/>
          </p:cNvCxnSpPr>
          <p:nvPr/>
        </p:nvCxnSpPr>
        <p:spPr>
          <a:xfrm>
            <a:off x="9639967" y="9162576"/>
            <a:ext cx="861926" cy="32860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CEDA84EE-29F2-29E4-5923-2A78208DA87E}"/>
              </a:ext>
            </a:extLst>
          </p:cNvPr>
          <p:cNvGrpSpPr/>
          <p:nvPr/>
        </p:nvGrpSpPr>
        <p:grpSpPr>
          <a:xfrm rot="2760846">
            <a:off x="5677853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Овал 0">
              <a:extLst>
                <a:ext uri="{FF2B5EF4-FFF2-40B4-BE49-F238E27FC236}">
                  <a16:creationId xmlns:a16="http://schemas.microsoft.com/office/drawing/2014/main" id="{A7DE5D7F-D412-3822-E342-916D8522A803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17" name="Прямая">
              <a:extLst>
                <a:ext uri="{FF2B5EF4-FFF2-40B4-BE49-F238E27FC236}">
                  <a16:creationId xmlns:a16="http://schemas.microsoft.com/office/drawing/2014/main" id="{07BC5B4C-0F13-B254-CCE3-0CFD4BFE513B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">
              <a:extLst>
                <a:ext uri="{FF2B5EF4-FFF2-40B4-BE49-F238E27FC236}">
                  <a16:creationId xmlns:a16="http://schemas.microsoft.com/office/drawing/2014/main" id="{485B0E7B-7816-D63D-1597-BF5EC8D376AC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Рисунок 47">
            <a:extLst>
              <a:ext uri="{FF2B5EF4-FFF2-40B4-BE49-F238E27FC236}">
                <a16:creationId xmlns:a16="http://schemas.microsoft.com/office/drawing/2014/main" id="{251F5F4F-5ADD-64E5-5074-AB83CB07B307}"/>
              </a:ext>
            </a:extLst>
          </p:cNvPr>
          <p:cNvGrpSpPr/>
          <p:nvPr/>
        </p:nvGrpSpPr>
        <p:grpSpPr>
          <a:xfrm rot="2760846">
            <a:off x="8103190" y="8399457"/>
            <a:ext cx="1510100" cy="1586652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Овал 0">
              <a:extLst>
                <a:ext uri="{FF2B5EF4-FFF2-40B4-BE49-F238E27FC236}">
                  <a16:creationId xmlns:a16="http://schemas.microsoft.com/office/drawing/2014/main" id="{94DEAE17-5392-D080-EA90-9523577EB125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1" name="Прямая">
              <a:extLst>
                <a:ext uri="{FF2B5EF4-FFF2-40B4-BE49-F238E27FC236}">
                  <a16:creationId xmlns:a16="http://schemas.microsoft.com/office/drawing/2014/main" id="{006430E8-743D-6E16-BA9E-491D77B611F9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">
              <a:extLst>
                <a:ext uri="{FF2B5EF4-FFF2-40B4-BE49-F238E27FC236}">
                  <a16:creationId xmlns:a16="http://schemas.microsoft.com/office/drawing/2014/main" id="{497677A3-4074-4926-DE28-0F0FAE4B8CCA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5CCB987F-552D-DBEA-0B2F-19B438A2BCA2}"/>
              </a:ext>
            </a:extLst>
          </p:cNvPr>
          <p:cNvCxnSpPr>
            <a:cxnSpLocks/>
            <a:stCxn id="16" idx="7"/>
            <a:endCxn id="20" idx="3"/>
          </p:cNvCxnSpPr>
          <p:nvPr/>
        </p:nvCxnSpPr>
        <p:spPr>
          <a:xfrm>
            <a:off x="7207308" y="9187350"/>
            <a:ext cx="876527" cy="10866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8ECAB4B6-5DE5-DD3D-1DD4-532D403C544F}"/>
              </a:ext>
            </a:extLst>
          </p:cNvPr>
          <p:cNvGrpSpPr/>
          <p:nvPr/>
        </p:nvGrpSpPr>
        <p:grpSpPr>
          <a:xfrm rot="2760846">
            <a:off x="10514609" y="8416136"/>
            <a:ext cx="1510100" cy="1560551"/>
            <a:chOff x="4203624" y="5281280"/>
            <a:chExt cx="2659335" cy="263463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Овал 0">
              <a:extLst>
                <a:ext uri="{FF2B5EF4-FFF2-40B4-BE49-F238E27FC236}">
                  <a16:creationId xmlns:a16="http://schemas.microsoft.com/office/drawing/2014/main" id="{71463842-37D5-88FD-418D-1CA94AB7E120}"/>
                </a:ext>
              </a:extLst>
            </p:cNvPr>
            <p:cNvSpPr/>
            <p:nvPr/>
          </p:nvSpPr>
          <p:spPr>
            <a:xfrm>
              <a:off x="4203624" y="5281280"/>
              <a:ext cx="2659335" cy="2634632"/>
            </a:xfrm>
            <a:prstGeom prst="ellips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sz="4050" dirty="0"/>
            </a:p>
          </p:txBody>
        </p:sp>
        <p:cxnSp>
          <p:nvCxnSpPr>
            <p:cNvPr id="26" name="Прямая">
              <a:extLst>
                <a:ext uri="{FF2B5EF4-FFF2-40B4-BE49-F238E27FC236}">
                  <a16:creationId xmlns:a16="http://schemas.microsoft.com/office/drawing/2014/main" id="{D45DC0B0-ADC3-1E74-1112-D6D1CEE40F3F}"/>
                </a:ext>
              </a:extLst>
            </p:cNvPr>
            <p:cNvCxnSpPr>
              <a:cxnSpLocks/>
            </p:cNvCxnSpPr>
            <p:nvPr/>
          </p:nvCxnSpPr>
          <p:spPr>
            <a:xfrm>
              <a:off x="5533292" y="5281280"/>
              <a:ext cx="0" cy="2634632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Прямая">
              <a:extLst>
                <a:ext uri="{FF2B5EF4-FFF2-40B4-BE49-F238E27FC236}">
                  <a16:creationId xmlns:a16="http://schemas.microsoft.com/office/drawing/2014/main" id="{56FD14FF-F1BA-C2A2-E4F9-C2FDC54167A8}"/>
                </a:ext>
              </a:extLst>
            </p:cNvPr>
            <p:cNvCxnSpPr>
              <a:cxnSpLocks/>
            </p:cNvCxnSpPr>
            <p:nvPr/>
          </p:nvCxnSpPr>
          <p:spPr>
            <a:xfrm>
              <a:off x="4203624" y="6598596"/>
              <a:ext cx="2659335" cy="0"/>
            </a:xfrm>
            <a:prstGeom prst="line">
              <a:avLst/>
            </a:pr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88CB6D-5505-A74D-90D0-29B0DE71D768}"/>
              </a:ext>
            </a:extLst>
          </p:cNvPr>
          <p:cNvSpPr txBox="1"/>
          <p:nvPr/>
        </p:nvSpPr>
        <p:spPr>
          <a:xfrm>
            <a:off x="3865284" y="70377"/>
            <a:ext cx="750596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Сетевой график.</a:t>
            </a:r>
            <a:endParaRPr lang="ru-RU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DD562E-5BB8-9466-A937-368F600C9D35}"/>
              </a:ext>
            </a:extLst>
          </p:cNvPr>
          <p:cNvSpPr txBox="1"/>
          <p:nvPr/>
        </p:nvSpPr>
        <p:spPr>
          <a:xfrm>
            <a:off x="4918040" y="4451001"/>
            <a:ext cx="953529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Yu Mincho" panose="02020400000000000000" pitchFamily="18" charset="-128"/>
              </a:rPr>
              <a:t>Работой называется любой процесс, действие, приводящий к достижению определенного результата (события)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13" name="Прямоугольник 112">
            <a:extLst>
              <a:ext uri="{FF2B5EF4-FFF2-40B4-BE49-F238E27FC236}">
                <a16:creationId xmlns:a16="http://schemas.microsoft.com/office/drawing/2014/main" id="{728510A5-4B16-A1DC-8C46-8F68382A7054}"/>
              </a:ext>
            </a:extLst>
          </p:cNvPr>
          <p:cNvSpPr/>
          <p:nvPr/>
        </p:nvSpPr>
        <p:spPr>
          <a:xfrm>
            <a:off x="5793134" y="6942716"/>
            <a:ext cx="1210576" cy="490628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4" name="Прямоугольник 113">
            <a:extLst>
              <a:ext uri="{FF2B5EF4-FFF2-40B4-BE49-F238E27FC236}">
                <a16:creationId xmlns:a16="http://schemas.microsoft.com/office/drawing/2014/main" id="{FFABA806-EC51-9BE2-55E4-CFF76C131923}"/>
              </a:ext>
            </a:extLst>
          </p:cNvPr>
          <p:cNvSpPr/>
          <p:nvPr/>
        </p:nvSpPr>
        <p:spPr>
          <a:xfrm>
            <a:off x="8389419" y="7082040"/>
            <a:ext cx="993190" cy="52322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5" name="Прямоугольник 114">
            <a:extLst>
              <a:ext uri="{FF2B5EF4-FFF2-40B4-BE49-F238E27FC236}">
                <a16:creationId xmlns:a16="http://schemas.microsoft.com/office/drawing/2014/main" id="{270A5D3A-E26F-EE44-180A-415233983D1D}"/>
              </a:ext>
            </a:extLst>
          </p:cNvPr>
          <p:cNvSpPr/>
          <p:nvPr/>
        </p:nvSpPr>
        <p:spPr>
          <a:xfrm>
            <a:off x="10261694" y="6840196"/>
            <a:ext cx="2600865" cy="85475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00AC212-85B2-DDBA-E5F5-0478B98F8C9F}"/>
              </a:ext>
            </a:extLst>
          </p:cNvPr>
          <p:cNvSpPr txBox="1"/>
          <p:nvPr/>
        </p:nvSpPr>
        <p:spPr>
          <a:xfrm>
            <a:off x="7688694" y="5766992"/>
            <a:ext cx="129082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effectLst/>
                <a:latin typeface="Georgia" panose="02040502050405020303" pitchFamily="18" charset="0"/>
                <a:ea typeface="Yu Mincho" panose="02020400000000000000" pitchFamily="18" charset="-128"/>
              </a:rPr>
              <a:t>Исполнитель</a:t>
            </a:r>
            <a:endParaRPr lang="ru-RU" dirty="0">
              <a:latin typeface="Georgia" panose="02040502050405020303" pitchFamily="18" charset="0"/>
            </a:endParaRPr>
          </a:p>
        </p:txBody>
      </p:sp>
      <p:cxnSp>
        <p:nvCxnSpPr>
          <p:cNvPr id="122" name="Прямая со стрелкой 121">
            <a:extLst>
              <a:ext uri="{FF2B5EF4-FFF2-40B4-BE49-F238E27FC236}">
                <a16:creationId xmlns:a16="http://schemas.microsoft.com/office/drawing/2014/main" id="{361EA0DA-8DAE-CB0D-4C56-992EF19FF2A4}"/>
              </a:ext>
            </a:extLst>
          </p:cNvPr>
          <p:cNvCxnSpPr>
            <a:cxnSpLocks/>
            <a:stCxn id="28" idx="0"/>
            <a:endCxn id="121" idx="1"/>
          </p:cNvCxnSpPr>
          <p:nvPr/>
        </p:nvCxnSpPr>
        <p:spPr>
          <a:xfrm flipV="1">
            <a:off x="6465740" y="6028602"/>
            <a:ext cx="1222954" cy="881522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682A87E8-7777-2C93-4EFB-5443D3DC5A95}"/>
              </a:ext>
            </a:extLst>
          </p:cNvPr>
          <p:cNvSpPr/>
          <p:nvPr/>
        </p:nvSpPr>
        <p:spPr>
          <a:xfrm>
            <a:off x="7678081" y="5835996"/>
            <a:ext cx="2415866" cy="42135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7" name="Прямая со стрелкой 126">
            <a:extLst>
              <a:ext uri="{FF2B5EF4-FFF2-40B4-BE49-F238E27FC236}">
                <a16:creationId xmlns:a16="http://schemas.microsoft.com/office/drawing/2014/main" id="{2747C750-5420-DA4E-0EB3-6CD5ADC5F99C}"/>
              </a:ext>
            </a:extLst>
          </p:cNvPr>
          <p:cNvCxnSpPr>
            <a:cxnSpLocks/>
            <a:stCxn id="114" idx="0"/>
            <a:endCxn id="124" idx="2"/>
          </p:cNvCxnSpPr>
          <p:nvPr/>
        </p:nvCxnSpPr>
        <p:spPr>
          <a:xfrm flipV="1">
            <a:off x="8886014" y="6257352"/>
            <a:ext cx="0" cy="824688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Прямая со стрелкой 129">
            <a:extLst>
              <a:ext uri="{FF2B5EF4-FFF2-40B4-BE49-F238E27FC236}">
                <a16:creationId xmlns:a16="http://schemas.microsoft.com/office/drawing/2014/main" id="{5567E684-81D6-E232-CFAA-879E695BFB4E}"/>
              </a:ext>
            </a:extLst>
          </p:cNvPr>
          <p:cNvCxnSpPr>
            <a:cxnSpLocks/>
            <a:stCxn id="115" idx="0"/>
            <a:endCxn id="124" idx="3"/>
          </p:cNvCxnSpPr>
          <p:nvPr/>
        </p:nvCxnSpPr>
        <p:spPr>
          <a:xfrm flipH="1" flipV="1">
            <a:off x="10093947" y="6046674"/>
            <a:ext cx="1468180" cy="793522"/>
          </a:xfrm>
          <a:prstGeom prst="straightConnector1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99D85F5-4088-D74D-1215-C713E6373F49}"/>
              </a:ext>
            </a:extLst>
          </p:cNvPr>
          <p:cNvCxnSpPr>
            <a:cxnSpLocks/>
          </p:cNvCxnSpPr>
          <p:nvPr/>
        </p:nvCxnSpPr>
        <p:spPr>
          <a:xfrm>
            <a:off x="4810785" y="4397617"/>
            <a:ext cx="0" cy="143570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953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2.83951E-6 L 0.00043 -0.1234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-61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8 0.00093 L 0.00208 -0.10463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3.58025E-6 L -2.91667E-6 -0.1034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00"/>
                            </p:stCondLst>
                            <p:childTnLst>
                              <p:par>
                                <p:cTn id="40" presetID="21" presetClass="entr" presetSubtype="1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animBg="1"/>
      <p:bldP spid="114" grpId="0" animBg="1"/>
      <p:bldP spid="115" grpId="0" animBg="1"/>
      <p:bldP spid="121" grpId="0"/>
      <p:bldP spid="124" grpId="0" animBg="1"/>
    </p:bldLst>
  </p:timing>
</p:sld>
</file>

<file path=ppt/theme/theme1.xml><?xml version="1.0" encoding="utf-8"?>
<a:theme xmlns:a="http://schemas.openxmlformats.org/drawingml/2006/main" name="Тема Office">
  <a:themeElements>
    <a:clrScheme name="Custom 12">
      <a:dk1>
        <a:sysClr val="windowText" lastClr="000000"/>
      </a:dk1>
      <a:lt1>
        <a:sysClr val="window" lastClr="FFFFFF"/>
      </a:lt1>
      <a:dk2>
        <a:srgbClr val="323232"/>
      </a:dk2>
      <a:lt2>
        <a:srgbClr val="FFFFFF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5264495" id="{965DC929-304E-4B79-AC2B-A1EE7B0B1177}" vid="{1A366663-5ED6-4250-A756-FDDA90DE9488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Анимированный заголовок на фоне абстрактных фигур</Template>
  <TotalTime>5735</TotalTime>
  <Words>1279</Words>
  <Application>Microsoft Office PowerPoint</Application>
  <PresentationFormat>Произвольный</PresentationFormat>
  <Paragraphs>490</Paragraphs>
  <Slides>43</Slides>
  <Notes>43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43</vt:i4>
      </vt:variant>
    </vt:vector>
  </HeadingPairs>
  <TitlesOfParts>
    <vt:vector size="47" baseType="lpstr">
      <vt:lpstr>Arial</vt:lpstr>
      <vt:lpstr>Calibri</vt:lpstr>
      <vt:lpstr>Georgia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Добавьте заголовок слайда - 1</dc:title>
  <dc:subject/>
  <dc:creator>kali kali</dc:creator>
  <cp:keywords/>
  <dc:description/>
  <cp:lastModifiedBy>kali kali</cp:lastModifiedBy>
  <cp:revision>49</cp:revision>
  <dcterms:created xsi:type="dcterms:W3CDTF">2023-09-22T09:02:35Z</dcterms:created>
  <dcterms:modified xsi:type="dcterms:W3CDTF">2023-12-01T07:47:53Z</dcterms:modified>
  <cp:category/>
</cp:coreProperties>
</file>